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4" r:id="rId1"/>
  </p:sldMasterIdLst>
  <p:notesMasterIdLst>
    <p:notesMasterId r:id="rId5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51"/>
      <p:bold r:id="rId52"/>
      <p:italic r:id="rId53"/>
      <p:boldItalic r:id="rId54"/>
    </p:embeddedFont>
    <p:embeddedFont>
      <p:font typeface="Consolas" panose="020B0609020204030204" pitchFamily="49" charset="0"/>
      <p:regular r:id="rId55"/>
      <p:bold r:id="rId56"/>
      <p:italic r:id="rId57"/>
      <p:boldItalic r:id="rId58"/>
    </p:embeddedFont>
    <p:embeddedFont>
      <p:font typeface="Ubuntu Mono" panose="02010600030101010101" charset="0"/>
      <p:regular r:id="rId59"/>
      <p:bold r:id="rId60"/>
      <p:italic r:id="rId61"/>
      <p:boldItalic r:id="rId6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AF77C34-901E-4594-8A6C-9F099FC9BAC9}">
  <a:tblStyle styleId="{FAF77C34-901E-4594-8A6C-9F099FC9BAC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4D9699AF-51E5-4ED3-ACBF-4662B09617FB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8" y="11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notesMaster" Target="notesMasters/notesMaster1.xml"/><Relationship Id="rId55" Type="http://schemas.openxmlformats.org/officeDocument/2006/relationships/font" Target="fonts/font5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4.fntdata"/><Relationship Id="rId62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3.fntdata"/><Relationship Id="rId58" Type="http://schemas.openxmlformats.org/officeDocument/2006/relationships/font" Target="fonts/font8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7.fntdata"/><Relationship Id="rId61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2.fntdata"/><Relationship Id="rId60" Type="http://schemas.openxmlformats.org/officeDocument/2006/relationships/font" Target="fonts/font10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6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1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9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cookingplanit.com/public/uploads/inventory/hashbrown_1366322674.jpg" TargetMode="External"/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g3522bc225a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" name="Google Shape;27;g3522bc225a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ef1e7f573_2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ef1e7f573_2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ef1e7f573_2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ef1e7f573_2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1e6c89e47_1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1e6c89e47_1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11e6c89e47_1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11e6c89e47_1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1e6c89e47_1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1e6c89e47_1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1ef1e7f573_2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1ef1e7f573_2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435cce7ef_0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435cce7ef_0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435cce7ef_0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435cce7ef_0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435cce7ef_06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435cce7ef_06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435cce7ef_010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435cce7ef_010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g409413421_0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" name="Google Shape;33;g409413421_06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435cce7ef_0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435cce7ef_0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522bc225a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3522bc225a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g435cce7ef_09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7" name="Google Shape;437;g435cce7ef_09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g435cce7ef_0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2" name="Google Shape;442;g435cce7ef_09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g435cce7ef_09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" name="Google Shape;449;g435cce7ef_09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g435cce7ef_02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6" name="Google Shape;456;g435cce7ef_02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435cce7ef_012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435cce7ef_012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435cce7ef_01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435cce7ef_01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435cce7ef_07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435cce7ef_07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g435cce7ef_015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7" name="Google Shape;657;g435cce7ef_015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g433f9ed90_0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" name="Google Shape;40;g433f9ed90_0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g3f6fb4f64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1" name="Google Shape;691;g3f6fb4f64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11e6c89e47_1_4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11e6c89e47_1_4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11e6c89e47_1_4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11e6c89e47_1_4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11e6c89e47_1_4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2" name="Google Shape;762;g11e6c89e47_1_4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3f6fb4f64_0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3f6fb4f64_0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3" name="Google Shape;783;g11e6c89e47_1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4" name="Google Shape;784;g11e6c89e47_1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435cce7ef_01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435cce7ef_01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g435cce7ef_01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9" name="Google Shape;939;g435cce7ef_01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435cce7ef_0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" name="Google Shape;944;g435cce7ef_0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g3f6fb4f64_0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6" name="Google Shape;996;g3f6fb4f64_0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33f9ed90_03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33f9ed90_03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1" name="Google Shape;1001;g3f6fb4f64_02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2" name="Google Shape;1002;g3f6fb4f64_02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7" name="Google Shape;1007;g3f6fb4f64_0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8" name="Google Shape;1008;g3f6fb4f64_0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g3f6fb4f64_02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4" name="Google Shape;1014;g3f6fb4f64_02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g3f6fb4f64_0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7" name="Google Shape;1057;g3f6fb4f64_02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https://cookingplanit.com/public/uploads/inventory/hashbrown_1366322674.jpg</a:t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g3f6fb4f64_0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4" name="Google Shape;1064;g3f6fb4f64_0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" name="Google Shape;1075;g3f6fb4f64_0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6" name="Google Shape;1076;g3f6fb4f64_0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2" name="Google Shape;1082;g3f6fb4f64_0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3" name="Google Shape;1083;g3f6fb4f64_0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8" name="Google Shape;1088;g1ef1e7f573_2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9" name="Google Shape;1089;g1ef1e7f573_2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4" name="Google Shape;1094;g3f6fb4f64_02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5" name="Google Shape;1095;g3f6fb4f64_02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433f9ed90_04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433f9ed90_04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435cce7ef_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435cce7ef_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435cce7ef_0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435cce7ef_0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35cce7ef_010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435cce7ef_010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11e6c89e47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11e6c89e47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1425" y="1941275"/>
            <a:ext cx="52062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BE0712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61925" y="2612325"/>
            <a:ext cx="53808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Calibri"/>
              <a:buNone/>
              <a:defRPr sz="24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Arial"/>
              <a:buNone/>
              <a:defRPr sz="3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290700" y="2669200"/>
            <a:ext cx="8443800" cy="0"/>
          </a:xfrm>
          <a:prstGeom prst="straightConnector1">
            <a:avLst/>
          </a:prstGeom>
          <a:noFill/>
          <a:ln w="19050" cap="flat" cmpd="sng">
            <a:solidFill>
              <a:srgbClr val="1072BD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rgbClr val="BE0712"/>
              </a:buClr>
              <a:buSzPts val="2400"/>
              <a:buFont typeface="Calibri"/>
              <a:buNone/>
              <a:defRPr sz="2400" b="1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" name="Google Shape;14;p3"/>
          <p:cNvCxnSpPr/>
          <p:nvPr/>
        </p:nvCxnSpPr>
        <p:spPr>
          <a:xfrm>
            <a:off x="243000" y="587800"/>
            <a:ext cx="8443800" cy="0"/>
          </a:xfrm>
          <a:prstGeom prst="straightConnector1">
            <a:avLst/>
          </a:prstGeom>
          <a:noFill/>
          <a:ln w="19050" cap="flat" cmpd="sng">
            <a:solidFill>
              <a:srgbClr val="1072BD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Font typeface="Calibri"/>
              <a:buChar char="●"/>
              <a:defRPr sz="200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Font typeface="Calibri"/>
              <a:buChar char="○"/>
              <a:defRPr sz="200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■"/>
              <a:defRPr sz="180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  <a:defRPr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  <a:defRPr sz="180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■"/>
              <a:defRPr sz="1800"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  <a:defRPr sz="1800"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○"/>
              <a:defRPr sz="1800"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■"/>
              <a:defRPr sz="1800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2"/>
          </p:nvPr>
        </p:nvSpPr>
        <p:spPr>
          <a:xfrm>
            <a:off x="4692274" y="1200150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●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928950" y="2143050"/>
            <a:ext cx="728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BE0712"/>
              </a:buClr>
              <a:buSzPts val="2400"/>
              <a:buFont typeface="Calibri"/>
              <a:buNone/>
              <a:defRPr sz="2400" b="1">
                <a:solidFill>
                  <a:srgbClr val="BE071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36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marL="914400" lvl="1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2pPr>
            <a:lvl3pPr marL="1371600" lvl="2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3pPr>
            <a:lvl4pPr marL="1828800" lvl="3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Char char="●"/>
              <a:defRPr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lvl="1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○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lvl="2" indent="-381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■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lvl="3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lvl="4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lvl="5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lvl="6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lvl="7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○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lvl="8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■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igeonhole_principle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SCII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8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Announcements</a:t>
            </a:r>
            <a:endParaRPr/>
          </a:p>
        </p:txBody>
      </p:sp>
      <p:sp>
        <p:nvSpPr>
          <p:cNvPr id="30" name="Google Shape;30;p8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Midterm 2: 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3/20, 8-10 PM in various rooms.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Covers material through 3/16 (next Friday).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Study using study guides.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THE KEY IS METACOGNITION: Reflect on your problem solving strategies and those of your fellow students.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Understanding a handful of solutions to old midterm problems is less helpful than you might think -- look at answers as late as possible.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There is an alternate 61C midterm from 6 - 8 in 1 LeConte.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br>
              <a:rPr lang="en"/>
            </a:b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7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Generalizing the DataIndexedIntegerSet Idea</a:t>
            </a:r>
            <a:endParaRPr/>
          </a:p>
        </p:txBody>
      </p:sp>
      <p:sp>
        <p:nvSpPr>
          <p:cNvPr id="202" name="Google Shape;202;p17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73227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 want to insert(“cat”)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 key question: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What is the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cat</a:t>
            </a:r>
            <a:r>
              <a:rPr lang="en"/>
              <a:t>th element of an array?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One idea: Use the first letter of the word as an index.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What’s wrong with this approach?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0 never changes (so a tiny bit of wasted space).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Other words start with c.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contains(“chupacabra”) : YES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Can’t store “=98yae98fwyawef”</a:t>
            </a:r>
            <a:endParaRPr/>
          </a:p>
        </p:txBody>
      </p:sp>
      <p:sp>
        <p:nvSpPr>
          <p:cNvPr id="203" name="Google Shape;203;p17"/>
          <p:cNvSpPr/>
          <p:nvPr/>
        </p:nvSpPr>
        <p:spPr>
          <a:xfrm>
            <a:off x="7979971" y="676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4" name="Google Shape;204;p17"/>
          <p:cNvSpPr/>
          <p:nvPr/>
        </p:nvSpPr>
        <p:spPr>
          <a:xfrm>
            <a:off x="7979971" y="9049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5" name="Google Shape;205;p17"/>
          <p:cNvSpPr/>
          <p:nvPr/>
        </p:nvSpPr>
        <p:spPr>
          <a:xfrm>
            <a:off x="7979971" y="1133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6" name="Google Shape;206;p17"/>
          <p:cNvSpPr/>
          <p:nvPr/>
        </p:nvSpPr>
        <p:spPr>
          <a:xfrm>
            <a:off x="7979971" y="13621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7" name="Google Shape;207;p17"/>
          <p:cNvSpPr txBox="1"/>
          <p:nvPr/>
        </p:nvSpPr>
        <p:spPr>
          <a:xfrm>
            <a:off x="8296721" y="568650"/>
            <a:ext cx="335400" cy="126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a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b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c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d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8" name="Google Shape;208;p17"/>
          <p:cNvSpPr txBox="1"/>
          <p:nvPr/>
        </p:nvSpPr>
        <p:spPr>
          <a:xfrm>
            <a:off x="7677975" y="579322"/>
            <a:ext cx="452400" cy="135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09" name="Google Shape;209;p17"/>
          <p:cNvSpPr txBox="1"/>
          <p:nvPr/>
        </p:nvSpPr>
        <p:spPr>
          <a:xfrm>
            <a:off x="7979975" y="2047975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210" name="Google Shape;210;p17"/>
          <p:cNvSpPr/>
          <p:nvPr/>
        </p:nvSpPr>
        <p:spPr>
          <a:xfrm>
            <a:off x="7979971" y="1593779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8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Refined Approach</a:t>
            </a:r>
            <a:endParaRPr/>
          </a:p>
        </p:txBody>
      </p:sp>
      <p:sp>
        <p:nvSpPr>
          <p:cNvPr id="216" name="Google Shape;216;p18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7191000" cy="41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Treat the string as a n-digit base 27 number.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c: 3rd letter of alphabet, a: 1st letter, t: 20th letter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Thus the index of “cat” is 3 * 27</a:t>
            </a:r>
            <a:r>
              <a:rPr lang="en" baseline="30000"/>
              <a:t>2 </a:t>
            </a:r>
            <a:r>
              <a:rPr lang="en"/>
              <a:t>+ 1 * 27 + 20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Why this specific pattern? 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Let’s review how numbers are represented in decimal.</a:t>
            </a:r>
            <a:endParaRPr/>
          </a:p>
        </p:txBody>
      </p:sp>
      <p:sp>
        <p:nvSpPr>
          <p:cNvPr id="217" name="Google Shape;217;p18"/>
          <p:cNvSpPr/>
          <p:nvPr/>
        </p:nvSpPr>
        <p:spPr>
          <a:xfrm>
            <a:off x="7588300" y="676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8" name="Google Shape;218;p18"/>
          <p:cNvSpPr/>
          <p:nvPr/>
        </p:nvSpPr>
        <p:spPr>
          <a:xfrm>
            <a:off x="7588300" y="9049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19" name="Google Shape;219;p18"/>
          <p:cNvSpPr/>
          <p:nvPr/>
        </p:nvSpPr>
        <p:spPr>
          <a:xfrm>
            <a:off x="7588300" y="1819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0" name="Google Shape;220;p18"/>
          <p:cNvSpPr txBox="1"/>
          <p:nvPr/>
        </p:nvSpPr>
        <p:spPr>
          <a:xfrm>
            <a:off x="7873050" y="600675"/>
            <a:ext cx="1129800" cy="15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2234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21" name="Google Shape;221;p18"/>
          <p:cNvSpPr txBox="1"/>
          <p:nvPr/>
        </p:nvSpPr>
        <p:spPr>
          <a:xfrm>
            <a:off x="7585550" y="130010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222" name="Google Shape;222;p18"/>
          <p:cNvSpPr txBox="1"/>
          <p:nvPr/>
        </p:nvSpPr>
        <p:spPr>
          <a:xfrm>
            <a:off x="7585550" y="2081776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223" name="Google Shape;223;p18"/>
          <p:cNvSpPr/>
          <p:nvPr/>
        </p:nvSpPr>
        <p:spPr>
          <a:xfrm rot="-5400000">
            <a:off x="4321789" y="803392"/>
            <a:ext cx="266700" cy="2059500"/>
          </a:xfrm>
          <a:prstGeom prst="leftBrace">
            <a:avLst>
              <a:gd name="adj1" fmla="val 8333"/>
              <a:gd name="adj2" fmla="val 50000"/>
            </a:avLst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24" name="Google Shape;224;p18"/>
          <p:cNvCxnSpPr/>
          <p:nvPr/>
        </p:nvCxnSpPr>
        <p:spPr>
          <a:xfrm rot="10800000" flipH="1">
            <a:off x="3276050" y="2006050"/>
            <a:ext cx="853800" cy="309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9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Decimal Number System</a:t>
            </a:r>
            <a:endParaRPr/>
          </a:p>
        </p:txBody>
      </p:sp>
      <p:sp>
        <p:nvSpPr>
          <p:cNvPr id="230" name="Google Shape;230;p19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 the decimal number system, we have 10 digits: 0, 1, 2, 3, 4, 5, 6, 7, 8, 9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Want numbers larger than 9? Use a sequence of digits.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Example: 7091 in base 10</a:t>
            </a:r>
            <a:endParaRPr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solidFill>
                  <a:srgbClr val="8E7CC3"/>
                </a:solidFill>
              </a:rPr>
              <a:t>7091</a:t>
            </a:r>
            <a:r>
              <a:rPr lang="en" sz="2400" baseline="-25000"/>
              <a:t>10 </a:t>
            </a:r>
            <a:r>
              <a:rPr lang="en" sz="2400"/>
              <a:t>= (</a:t>
            </a:r>
            <a:r>
              <a:rPr lang="en" sz="2400">
                <a:solidFill>
                  <a:srgbClr val="8E7CC3"/>
                </a:solidFill>
              </a:rPr>
              <a:t>7</a:t>
            </a:r>
            <a:r>
              <a:rPr lang="en" sz="2400"/>
              <a:t> x 10</a:t>
            </a:r>
            <a:r>
              <a:rPr lang="en" sz="2400" b="1" baseline="30000">
                <a:solidFill>
                  <a:srgbClr val="CC0000"/>
                </a:solidFill>
              </a:rPr>
              <a:t>3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0</a:t>
            </a:r>
            <a:r>
              <a:rPr lang="en" sz="2400"/>
              <a:t> x 10</a:t>
            </a:r>
            <a:r>
              <a:rPr lang="en" sz="2400" b="1" baseline="30000">
                <a:solidFill>
                  <a:srgbClr val="CC0000"/>
                </a:solidFill>
              </a:rPr>
              <a:t>2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9</a:t>
            </a:r>
            <a:r>
              <a:rPr lang="en" sz="2400"/>
              <a:t> x 10</a:t>
            </a:r>
            <a:r>
              <a:rPr lang="en" sz="2400" b="1" baseline="30000">
                <a:solidFill>
                  <a:srgbClr val="CC0000"/>
                </a:solidFill>
              </a:rPr>
              <a:t>1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1</a:t>
            </a:r>
            <a:r>
              <a:rPr lang="en" sz="2400"/>
              <a:t> x 10</a:t>
            </a:r>
            <a:r>
              <a:rPr lang="en" sz="2400" b="1" baseline="30000">
                <a:solidFill>
                  <a:srgbClr val="CC0000"/>
                </a:solidFill>
              </a:rPr>
              <a:t>0</a:t>
            </a:r>
            <a:r>
              <a:rPr lang="en" sz="2400"/>
              <a:t>)</a:t>
            </a:r>
            <a:endParaRPr sz="24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0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Binary (Base 2)</a:t>
            </a:r>
            <a:endParaRPr/>
          </a:p>
        </p:txBody>
      </p:sp>
      <p:sp>
        <p:nvSpPr>
          <p:cNvPr id="236" name="Google Shape;236;p20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In the binary number system, we have two digits: 0, 1.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Want larger numbers than 1? Use a sequence of digits.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Example: What is </a:t>
            </a:r>
            <a:r>
              <a:rPr lang="en">
                <a:solidFill>
                  <a:srgbClr val="8E7CC3"/>
                </a:solidFill>
              </a:rPr>
              <a:t>1110</a:t>
            </a:r>
            <a:r>
              <a:rPr lang="en" baseline="-25000"/>
              <a:t>2 </a:t>
            </a:r>
            <a:r>
              <a:rPr lang="en"/>
              <a:t>in base 10?</a:t>
            </a:r>
            <a:endParaRPr/>
          </a:p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SzPts val="2400"/>
              <a:buChar char="●"/>
            </a:pPr>
            <a:r>
              <a:rPr lang="en" sz="2400">
                <a:solidFill>
                  <a:srgbClr val="8E7CC3"/>
                </a:solidFill>
              </a:rPr>
              <a:t>1110</a:t>
            </a:r>
            <a:r>
              <a:rPr lang="en" sz="2400" baseline="-25000"/>
              <a:t>2 	</a:t>
            </a:r>
            <a:r>
              <a:rPr lang="en" sz="2400"/>
              <a:t>= (</a:t>
            </a:r>
            <a:r>
              <a:rPr lang="en" sz="2400">
                <a:solidFill>
                  <a:srgbClr val="8E7CC3"/>
                </a:solidFill>
              </a:rPr>
              <a:t>1</a:t>
            </a:r>
            <a:r>
              <a:rPr lang="en" sz="2400"/>
              <a:t> x 2</a:t>
            </a:r>
            <a:r>
              <a:rPr lang="en" sz="2400" b="1" baseline="30000">
                <a:solidFill>
                  <a:srgbClr val="CC0000"/>
                </a:solidFill>
              </a:rPr>
              <a:t>3</a:t>
            </a:r>
            <a:r>
              <a:rPr lang="en" sz="2400"/>
              <a:t>)+ (</a:t>
            </a:r>
            <a:r>
              <a:rPr lang="en" sz="2400">
                <a:solidFill>
                  <a:srgbClr val="8E7CC3"/>
                </a:solidFill>
              </a:rPr>
              <a:t>1</a:t>
            </a:r>
            <a:r>
              <a:rPr lang="en" sz="2400"/>
              <a:t> x 2</a:t>
            </a:r>
            <a:r>
              <a:rPr lang="en" sz="2400" b="1" baseline="30000">
                <a:solidFill>
                  <a:srgbClr val="CC0000"/>
                </a:solidFill>
              </a:rPr>
              <a:t>2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1</a:t>
            </a:r>
            <a:r>
              <a:rPr lang="en" sz="2400"/>
              <a:t> x 2</a:t>
            </a:r>
            <a:r>
              <a:rPr lang="en" sz="2400" b="1" baseline="30000">
                <a:solidFill>
                  <a:srgbClr val="CC0000"/>
                </a:solidFill>
              </a:rPr>
              <a:t>1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0</a:t>
            </a:r>
            <a:r>
              <a:rPr lang="en" sz="2400"/>
              <a:t> x 2</a:t>
            </a:r>
            <a:r>
              <a:rPr lang="en" sz="2400" b="1" baseline="30000">
                <a:solidFill>
                  <a:srgbClr val="CC0000"/>
                </a:solidFill>
              </a:rPr>
              <a:t>0</a:t>
            </a:r>
            <a:r>
              <a:rPr lang="en" sz="2400"/>
              <a:t>)</a:t>
            </a:r>
            <a:br>
              <a:rPr lang="en" sz="2400"/>
            </a:br>
            <a:r>
              <a:rPr lang="en" sz="2400"/>
              <a:t>		= (</a:t>
            </a:r>
            <a:r>
              <a:rPr lang="en" sz="2400">
                <a:solidFill>
                  <a:srgbClr val="8E7CC3"/>
                </a:solidFill>
              </a:rPr>
              <a:t>8</a:t>
            </a:r>
            <a:r>
              <a:rPr lang="en" sz="2400"/>
              <a:t>)+ (</a:t>
            </a:r>
            <a:r>
              <a:rPr lang="en" sz="2400">
                <a:solidFill>
                  <a:srgbClr val="8E7CC3"/>
                </a:solidFill>
              </a:rPr>
              <a:t>4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2</a:t>
            </a:r>
            <a:r>
              <a:rPr lang="en" sz="2400"/>
              <a:t>) + (</a:t>
            </a:r>
            <a:r>
              <a:rPr lang="en" sz="2400">
                <a:solidFill>
                  <a:srgbClr val="8E7CC3"/>
                </a:solidFill>
              </a:rPr>
              <a:t>0</a:t>
            </a:r>
            <a:r>
              <a:rPr lang="en" sz="2400"/>
              <a:t>)</a:t>
            </a:r>
            <a:endParaRPr sz="2400"/>
          </a:p>
          <a:p>
            <a:pPr marL="914400" lvl="0" indent="45720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400"/>
              <a:t>= </a:t>
            </a:r>
            <a:r>
              <a:rPr lang="en" sz="2400">
                <a:solidFill>
                  <a:srgbClr val="8E7CC3"/>
                </a:solidFill>
              </a:rPr>
              <a:t>14</a:t>
            </a:r>
            <a:r>
              <a:rPr lang="en" sz="2400" baseline="-25000"/>
              <a:t>10</a:t>
            </a:r>
            <a:endParaRPr/>
          </a:p>
        </p:txBody>
      </p:sp>
      <p:graphicFrame>
        <p:nvGraphicFramePr>
          <p:cNvPr id="237" name="Google Shape;237;p20"/>
          <p:cNvGraphicFramePr/>
          <p:nvPr/>
        </p:nvGraphicFramePr>
        <p:xfrm>
          <a:off x="6186150" y="656150"/>
          <a:ext cx="2649675" cy="4358310"/>
        </p:xfrm>
        <a:graphic>
          <a:graphicData uri="http://schemas.openxmlformats.org/drawingml/2006/table">
            <a:tbl>
              <a:tblPr>
                <a:noFill/>
                <a:tableStyleId>{4D9699AF-51E5-4ED3-ACBF-4662B09617FB}</a:tableStyleId>
              </a:tblPr>
              <a:tblGrid>
                <a:gridCol w="883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83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83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Base 10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Base 8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Base 2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2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3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4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5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6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6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110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7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111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8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1000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9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1001</a:t>
                      </a:r>
                      <a:endParaRPr>
                        <a:latin typeface="Consolas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1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Binary (Base 2): Larger Example</a:t>
            </a:r>
            <a:endParaRPr/>
          </a:p>
        </p:txBody>
      </p:sp>
      <p:sp>
        <p:nvSpPr>
          <p:cNvPr id="243" name="Google Shape;243;p21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113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Suppose we have the 32 bit binary number below.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What is it decimal? Sum the 2nd, 4th, 5th, 10th, and 11th powers of 2.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400">
              <a:solidFill>
                <a:srgbClr val="8E7CC3"/>
              </a:solidFill>
            </a:endParaRPr>
          </a:p>
        </p:txBody>
      </p:sp>
      <p:sp>
        <p:nvSpPr>
          <p:cNvPr id="244" name="Google Shape;244;p21"/>
          <p:cNvSpPr/>
          <p:nvPr/>
        </p:nvSpPr>
        <p:spPr>
          <a:xfrm>
            <a:off x="1714500" y="1858200"/>
            <a:ext cx="5196000" cy="3393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00 00000 00000 00000 00011 00001 10100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45" name="Google Shape;245;p21"/>
          <p:cNvSpPr txBox="1"/>
          <p:nvPr/>
        </p:nvSpPr>
        <p:spPr>
          <a:xfrm>
            <a:off x="242425" y="3132800"/>
            <a:ext cx="8077800" cy="171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Char char="●"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en" sz="24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x 2</a:t>
            </a:r>
            <a:r>
              <a:rPr lang="en" sz="2400" b="1" baseline="30000">
                <a:solidFill>
                  <a:srgbClr val="CC0000"/>
                </a:solidFill>
                <a:latin typeface="Calibri"/>
                <a:ea typeface="Calibri"/>
                <a:cs typeface="Calibri"/>
                <a:sym typeface="Calibri"/>
              </a:rPr>
              <a:t>11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)+ (</a:t>
            </a:r>
            <a:r>
              <a:rPr lang="en" sz="24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x 2</a:t>
            </a:r>
            <a:r>
              <a:rPr lang="en" sz="2400" b="1" baseline="30000">
                <a:solidFill>
                  <a:srgbClr val="CC0000"/>
                </a:solidFill>
                <a:latin typeface="Calibri"/>
                <a:ea typeface="Calibri"/>
                <a:cs typeface="Calibri"/>
                <a:sym typeface="Calibri"/>
              </a:rPr>
              <a:t>10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+ (</a:t>
            </a:r>
            <a:r>
              <a:rPr lang="en" sz="24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x 2</a:t>
            </a:r>
            <a:r>
              <a:rPr lang="en" sz="2400" b="1" baseline="30000">
                <a:solidFill>
                  <a:srgbClr val="CC0000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+ (</a:t>
            </a:r>
            <a:r>
              <a:rPr lang="en" sz="24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x 2</a:t>
            </a:r>
            <a:r>
              <a:rPr lang="en" sz="2400" b="1" baseline="30000">
                <a:solidFill>
                  <a:srgbClr val="CC0000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+ (</a:t>
            </a:r>
            <a:r>
              <a:rPr lang="en" sz="24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x 2</a:t>
            </a:r>
            <a:r>
              <a:rPr lang="en" sz="2400" b="1" baseline="30000">
                <a:solidFill>
                  <a:srgbClr val="CC0000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 (</a:t>
            </a:r>
            <a:r>
              <a:rPr lang="en" sz="24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2048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+ (</a:t>
            </a:r>
            <a:r>
              <a:rPr lang="en" sz="24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1024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+ (</a:t>
            </a:r>
            <a:r>
              <a:rPr lang="en" sz="24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32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+ (</a:t>
            </a:r>
            <a:r>
              <a:rPr lang="en" sz="24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16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+ (</a:t>
            </a:r>
            <a:r>
              <a:rPr lang="en" sz="24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</a:t>
            </a:r>
            <a:endParaRPr sz="2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4572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= </a:t>
            </a:r>
            <a:r>
              <a:rPr lang="en" sz="2400">
                <a:solidFill>
                  <a:srgbClr val="8E7CC3"/>
                </a:solidFill>
                <a:latin typeface="Calibri"/>
                <a:ea typeface="Calibri"/>
                <a:cs typeface="Calibri"/>
                <a:sym typeface="Calibri"/>
              </a:rPr>
              <a:t>3124</a:t>
            </a:r>
            <a:r>
              <a:rPr lang="en" sz="2400" baseline="-25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r>
            <a:endParaRPr/>
          </a:p>
        </p:txBody>
      </p:sp>
      <p:cxnSp>
        <p:nvCxnSpPr>
          <p:cNvPr id="246" name="Google Shape;246;p21"/>
          <p:cNvCxnSpPr/>
          <p:nvPr/>
        </p:nvCxnSpPr>
        <p:spPr>
          <a:xfrm rot="10800000">
            <a:off x="6326900" y="2275875"/>
            <a:ext cx="193500" cy="170700"/>
          </a:xfrm>
          <a:prstGeom prst="straightConnector1">
            <a:avLst/>
          </a:prstGeom>
          <a:noFill/>
          <a:ln w="9525" cap="flat" cmpd="sng">
            <a:solidFill>
              <a:srgbClr val="BE071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47" name="Google Shape;247;p21"/>
          <p:cNvSpPr txBox="1"/>
          <p:nvPr/>
        </p:nvSpPr>
        <p:spPr>
          <a:xfrm>
            <a:off x="6489725" y="2393125"/>
            <a:ext cx="3528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2</a:t>
            </a:r>
            <a:r>
              <a:rPr lang="en" baseline="30000">
                <a:solidFill>
                  <a:srgbClr val="BE0712"/>
                </a:solidFill>
              </a:rPr>
              <a:t>2</a:t>
            </a:r>
            <a:endParaRPr baseline="30000">
              <a:solidFill>
                <a:srgbClr val="BE0712"/>
              </a:solidFill>
            </a:endParaRPr>
          </a:p>
        </p:txBody>
      </p:sp>
      <p:cxnSp>
        <p:nvCxnSpPr>
          <p:cNvPr id="248" name="Google Shape;248;p21"/>
          <p:cNvCxnSpPr/>
          <p:nvPr/>
        </p:nvCxnSpPr>
        <p:spPr>
          <a:xfrm rot="10800000">
            <a:off x="6044550" y="2275900"/>
            <a:ext cx="0" cy="292500"/>
          </a:xfrm>
          <a:prstGeom prst="straightConnector1">
            <a:avLst/>
          </a:prstGeom>
          <a:noFill/>
          <a:ln w="9525" cap="flat" cmpd="sng">
            <a:solidFill>
              <a:srgbClr val="BE071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49" name="Google Shape;249;p21"/>
          <p:cNvCxnSpPr/>
          <p:nvPr/>
        </p:nvCxnSpPr>
        <p:spPr>
          <a:xfrm rot="10800000" flipH="1">
            <a:off x="5625075" y="2260575"/>
            <a:ext cx="140400" cy="214200"/>
          </a:xfrm>
          <a:prstGeom prst="straightConnector1">
            <a:avLst/>
          </a:prstGeom>
          <a:noFill/>
          <a:ln w="9525" cap="flat" cmpd="sng">
            <a:solidFill>
              <a:srgbClr val="BE071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0" name="Google Shape;250;p21"/>
          <p:cNvCxnSpPr/>
          <p:nvPr/>
        </p:nvCxnSpPr>
        <p:spPr>
          <a:xfrm rot="10800000">
            <a:off x="5035050" y="2254150"/>
            <a:ext cx="141900" cy="234000"/>
          </a:xfrm>
          <a:prstGeom prst="straightConnector1">
            <a:avLst/>
          </a:prstGeom>
          <a:noFill/>
          <a:ln w="9525" cap="flat" cmpd="sng">
            <a:solidFill>
              <a:srgbClr val="BE071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251" name="Google Shape;251;p21"/>
          <p:cNvCxnSpPr/>
          <p:nvPr/>
        </p:nvCxnSpPr>
        <p:spPr>
          <a:xfrm rot="10800000" flipH="1">
            <a:off x="4692729" y="2240948"/>
            <a:ext cx="146100" cy="180300"/>
          </a:xfrm>
          <a:prstGeom prst="straightConnector1">
            <a:avLst/>
          </a:prstGeom>
          <a:noFill/>
          <a:ln w="9525" cap="flat" cmpd="sng">
            <a:solidFill>
              <a:srgbClr val="BE071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252" name="Google Shape;252;p21"/>
          <p:cNvSpPr txBox="1"/>
          <p:nvPr/>
        </p:nvSpPr>
        <p:spPr>
          <a:xfrm>
            <a:off x="5868150" y="2518775"/>
            <a:ext cx="3528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2</a:t>
            </a:r>
            <a:r>
              <a:rPr lang="en" baseline="30000">
                <a:solidFill>
                  <a:srgbClr val="BE0712"/>
                </a:solidFill>
              </a:rPr>
              <a:t>4</a:t>
            </a:r>
            <a:endParaRPr baseline="30000">
              <a:solidFill>
                <a:srgbClr val="BE0712"/>
              </a:solidFill>
            </a:endParaRPr>
          </a:p>
        </p:txBody>
      </p:sp>
      <p:sp>
        <p:nvSpPr>
          <p:cNvPr id="253" name="Google Shape;253;p21"/>
          <p:cNvSpPr txBox="1"/>
          <p:nvPr/>
        </p:nvSpPr>
        <p:spPr>
          <a:xfrm>
            <a:off x="5409400" y="2421250"/>
            <a:ext cx="3528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2</a:t>
            </a:r>
            <a:r>
              <a:rPr lang="en" baseline="30000">
                <a:solidFill>
                  <a:srgbClr val="BE0712"/>
                </a:solidFill>
              </a:rPr>
              <a:t>5</a:t>
            </a:r>
            <a:endParaRPr baseline="30000">
              <a:solidFill>
                <a:srgbClr val="BE0712"/>
              </a:solidFill>
            </a:endParaRPr>
          </a:p>
        </p:txBody>
      </p:sp>
      <p:sp>
        <p:nvSpPr>
          <p:cNvPr id="254" name="Google Shape;254;p21"/>
          <p:cNvSpPr txBox="1"/>
          <p:nvPr/>
        </p:nvSpPr>
        <p:spPr>
          <a:xfrm>
            <a:off x="4978916" y="2408616"/>
            <a:ext cx="4179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2</a:t>
            </a:r>
            <a:r>
              <a:rPr lang="en" baseline="30000">
                <a:solidFill>
                  <a:srgbClr val="BE0712"/>
                </a:solidFill>
              </a:rPr>
              <a:t>10</a:t>
            </a:r>
            <a:endParaRPr baseline="30000">
              <a:solidFill>
                <a:srgbClr val="BE0712"/>
              </a:solidFill>
            </a:endParaRPr>
          </a:p>
        </p:txBody>
      </p:sp>
      <p:sp>
        <p:nvSpPr>
          <p:cNvPr id="255" name="Google Shape;255;p21"/>
          <p:cNvSpPr txBox="1"/>
          <p:nvPr/>
        </p:nvSpPr>
        <p:spPr>
          <a:xfrm>
            <a:off x="4384700" y="2363400"/>
            <a:ext cx="417900" cy="4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2</a:t>
            </a:r>
            <a:r>
              <a:rPr lang="en" baseline="30000">
                <a:solidFill>
                  <a:srgbClr val="BE0712"/>
                </a:solidFill>
              </a:rPr>
              <a:t>11</a:t>
            </a:r>
            <a:endParaRPr baseline="30000">
              <a:solidFill>
                <a:srgbClr val="BE071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4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2"/>
          <p:cNvSpPr txBox="1"/>
          <p:nvPr/>
        </p:nvSpPr>
        <p:spPr>
          <a:xfrm>
            <a:off x="240612" y="2512853"/>
            <a:ext cx="7651200" cy="9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Base 32: 3 * 32</a:t>
            </a:r>
            <a:r>
              <a:rPr lang="en" sz="2000" baseline="30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+ 1 * 32 + 20 = 3124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Nice feature: Each letter is exactly 5 bits. Good for lecture.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1" name="Google Shape;261;p22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Generalizing to Words</a:t>
            </a:r>
            <a:endParaRPr/>
          </a:p>
        </p:txBody>
      </p:sp>
      <p:sp>
        <p:nvSpPr>
          <p:cNvPr id="262" name="Google Shape;262;p22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7494900" cy="132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There are many ways to represent cat.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Base 27: Our approach before: cat → 3 * 27</a:t>
            </a:r>
            <a:r>
              <a:rPr lang="en" baseline="30000"/>
              <a:t>2</a:t>
            </a:r>
            <a:r>
              <a:rPr lang="en"/>
              <a:t> + 1 * 27 + 20 = 2234 </a:t>
            </a:r>
            <a:endParaRPr/>
          </a:p>
        </p:txBody>
      </p:sp>
      <p:sp>
        <p:nvSpPr>
          <p:cNvPr id="263" name="Google Shape;263;p22"/>
          <p:cNvSpPr/>
          <p:nvPr/>
        </p:nvSpPr>
        <p:spPr>
          <a:xfrm>
            <a:off x="1045300" y="1876500"/>
            <a:ext cx="5196000" cy="3393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00 00000 00000 00000 00010 00101 11010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4" name="Google Shape;264;p22"/>
          <p:cNvSpPr/>
          <p:nvPr/>
        </p:nvSpPr>
        <p:spPr>
          <a:xfrm>
            <a:off x="7664500" y="9811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5" name="Google Shape;265;p22"/>
          <p:cNvSpPr/>
          <p:nvPr/>
        </p:nvSpPr>
        <p:spPr>
          <a:xfrm>
            <a:off x="7664500" y="12097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6" name="Google Shape;266;p22"/>
          <p:cNvSpPr/>
          <p:nvPr/>
        </p:nvSpPr>
        <p:spPr>
          <a:xfrm>
            <a:off x="7664500" y="21241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7" name="Google Shape;267;p22"/>
          <p:cNvSpPr txBox="1"/>
          <p:nvPr/>
        </p:nvSpPr>
        <p:spPr>
          <a:xfrm>
            <a:off x="7949250" y="905475"/>
            <a:ext cx="1129800" cy="152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2234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8" name="Google Shape;268;p22"/>
          <p:cNvSpPr txBox="1"/>
          <p:nvPr/>
        </p:nvSpPr>
        <p:spPr>
          <a:xfrm>
            <a:off x="7661750" y="160490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269" name="Google Shape;269;p22"/>
          <p:cNvSpPr txBox="1"/>
          <p:nvPr/>
        </p:nvSpPr>
        <p:spPr>
          <a:xfrm>
            <a:off x="6263983" y="1876500"/>
            <a:ext cx="5868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2234 </a:t>
            </a:r>
            <a:endParaRPr/>
          </a:p>
        </p:txBody>
      </p:sp>
      <p:grpSp>
        <p:nvGrpSpPr>
          <p:cNvPr id="270" name="Google Shape;270;p22"/>
          <p:cNvGrpSpPr/>
          <p:nvPr/>
        </p:nvGrpSpPr>
        <p:grpSpPr>
          <a:xfrm>
            <a:off x="1192200" y="3597223"/>
            <a:ext cx="5782808" cy="1027135"/>
            <a:chOff x="1192200" y="3597223"/>
            <a:chExt cx="5782808" cy="1027135"/>
          </a:xfrm>
        </p:grpSpPr>
        <p:sp>
          <p:nvSpPr>
            <p:cNvPr id="271" name="Google Shape;271;p22"/>
            <p:cNvSpPr/>
            <p:nvPr/>
          </p:nvSpPr>
          <p:spPr>
            <a:xfrm rot="-5400000">
              <a:off x="5600034" y="3799900"/>
              <a:ext cx="310800" cy="683100"/>
            </a:xfrm>
            <a:prstGeom prst="leftBrace">
              <a:avLst>
                <a:gd name="adj1" fmla="val 8333"/>
                <a:gd name="adj2" fmla="val 50000"/>
              </a:avLst>
            </a:prstGeom>
            <a:noFill/>
            <a:ln w="3810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2"/>
            <p:cNvSpPr txBox="1"/>
            <p:nvPr/>
          </p:nvSpPr>
          <p:spPr>
            <a:xfrm>
              <a:off x="5817400" y="4119625"/>
              <a:ext cx="423900" cy="31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t</a:t>
              </a:r>
              <a:endParaRPr/>
            </a:p>
          </p:txBody>
        </p:sp>
        <p:sp>
          <p:nvSpPr>
            <p:cNvPr id="273" name="Google Shape;273;p22"/>
            <p:cNvSpPr txBox="1"/>
            <p:nvPr/>
          </p:nvSpPr>
          <p:spPr>
            <a:xfrm>
              <a:off x="5011225" y="4144450"/>
              <a:ext cx="423900" cy="31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a</a:t>
              </a:r>
              <a:endParaRPr/>
            </a:p>
          </p:txBody>
        </p:sp>
        <p:sp>
          <p:nvSpPr>
            <p:cNvPr id="274" name="Google Shape;274;p22"/>
            <p:cNvSpPr/>
            <p:nvPr/>
          </p:nvSpPr>
          <p:spPr>
            <a:xfrm rot="-5400000">
              <a:off x="4824882" y="3821650"/>
              <a:ext cx="310800" cy="639600"/>
            </a:xfrm>
            <a:prstGeom prst="leftBrace">
              <a:avLst>
                <a:gd name="adj1" fmla="val 8333"/>
                <a:gd name="adj2" fmla="val 50000"/>
              </a:avLst>
            </a:prstGeom>
            <a:noFill/>
            <a:ln w="3810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2"/>
            <p:cNvSpPr txBox="1"/>
            <p:nvPr/>
          </p:nvSpPr>
          <p:spPr>
            <a:xfrm>
              <a:off x="4205050" y="4144450"/>
              <a:ext cx="423900" cy="31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c</a:t>
              </a:r>
              <a:endParaRPr/>
            </a:p>
          </p:txBody>
        </p:sp>
        <p:sp>
          <p:nvSpPr>
            <p:cNvPr id="276" name="Google Shape;276;p22"/>
            <p:cNvSpPr/>
            <p:nvPr/>
          </p:nvSpPr>
          <p:spPr>
            <a:xfrm rot="-5400000">
              <a:off x="4057349" y="3821650"/>
              <a:ext cx="310800" cy="639600"/>
            </a:xfrm>
            <a:prstGeom prst="leftBrace">
              <a:avLst>
                <a:gd name="adj1" fmla="val 8333"/>
                <a:gd name="adj2" fmla="val 50000"/>
              </a:avLst>
            </a:prstGeom>
            <a:noFill/>
            <a:ln w="38100" cap="flat" cmpd="sng">
              <a:solidFill>
                <a:srgbClr val="98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2"/>
            <p:cNvSpPr/>
            <p:nvPr/>
          </p:nvSpPr>
          <p:spPr>
            <a:xfrm>
              <a:off x="1192200" y="3597223"/>
              <a:ext cx="5196000" cy="339300"/>
            </a:xfrm>
            <a:prstGeom prst="rect">
              <a:avLst/>
            </a:prstGeom>
            <a:solidFill>
              <a:srgbClr val="CFE2F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00 00000 00000 00000 00011 00001 10100</a:t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78" name="Google Shape;278;p22"/>
            <p:cNvSpPr txBox="1"/>
            <p:nvPr/>
          </p:nvSpPr>
          <p:spPr>
            <a:xfrm>
              <a:off x="6388208" y="3597225"/>
              <a:ext cx="586800" cy="339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3124 </a:t>
              </a:r>
              <a:endParaRPr/>
            </a:p>
          </p:txBody>
        </p:sp>
        <p:sp>
          <p:nvSpPr>
            <p:cNvPr id="279" name="Google Shape;279;p22"/>
            <p:cNvSpPr txBox="1"/>
            <p:nvPr/>
          </p:nvSpPr>
          <p:spPr>
            <a:xfrm>
              <a:off x="4204435" y="4364513"/>
              <a:ext cx="586800" cy="23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3</a:t>
              </a:r>
              <a:endParaRPr/>
            </a:p>
          </p:txBody>
        </p:sp>
        <p:sp>
          <p:nvSpPr>
            <p:cNvPr id="280" name="Google Shape;280;p22"/>
            <p:cNvSpPr txBox="1"/>
            <p:nvPr/>
          </p:nvSpPr>
          <p:spPr>
            <a:xfrm>
              <a:off x="5010621" y="4387358"/>
              <a:ext cx="586800" cy="23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</a:t>
              </a:r>
              <a:endParaRPr/>
            </a:p>
          </p:txBody>
        </p:sp>
        <p:sp>
          <p:nvSpPr>
            <p:cNvPr id="281" name="Google Shape;281;p22"/>
            <p:cNvSpPr txBox="1"/>
            <p:nvPr/>
          </p:nvSpPr>
          <p:spPr>
            <a:xfrm>
              <a:off x="5815221" y="4387358"/>
              <a:ext cx="586800" cy="23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20</a:t>
              </a:r>
              <a:endParaRPr/>
            </a:p>
          </p:txBody>
        </p:sp>
      </p:grpSp>
      <p:grpSp>
        <p:nvGrpSpPr>
          <p:cNvPr id="282" name="Google Shape;282;p22"/>
          <p:cNvGrpSpPr/>
          <p:nvPr/>
        </p:nvGrpSpPr>
        <p:grpSpPr>
          <a:xfrm>
            <a:off x="4113648" y="2312065"/>
            <a:ext cx="3206708" cy="757200"/>
            <a:chOff x="4113648" y="2312065"/>
            <a:chExt cx="3206708" cy="757200"/>
          </a:xfrm>
        </p:grpSpPr>
        <p:cxnSp>
          <p:nvCxnSpPr>
            <p:cNvPr id="283" name="Google Shape;283;p22"/>
            <p:cNvCxnSpPr/>
            <p:nvPr/>
          </p:nvCxnSpPr>
          <p:spPr>
            <a:xfrm flipH="1">
              <a:off x="4113648" y="2791627"/>
              <a:ext cx="597600" cy="277500"/>
            </a:xfrm>
            <a:prstGeom prst="straightConnector1">
              <a:avLst/>
            </a:prstGeom>
            <a:noFill/>
            <a:ln w="9525" cap="flat" cmpd="sng">
              <a:solidFill>
                <a:srgbClr val="AC2020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284" name="Google Shape;284;p22"/>
            <p:cNvSpPr txBox="1"/>
            <p:nvPr/>
          </p:nvSpPr>
          <p:spPr>
            <a:xfrm>
              <a:off x="4711256" y="2312065"/>
              <a:ext cx="2609100" cy="757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AC2020"/>
                  </a:solidFill>
                </a:rPr>
                <a:t>Why does this work? Multiplying by 32 is equivalent to shifting right by 5 places.</a:t>
              </a:r>
              <a:endParaRPr>
                <a:solidFill>
                  <a:srgbClr val="AC2020"/>
                </a:solidFill>
              </a:endParaRPr>
            </a:p>
          </p:txBody>
        </p:sp>
      </p:grpSp>
      <p:grpSp>
        <p:nvGrpSpPr>
          <p:cNvPr id="285" name="Google Shape;285;p22"/>
          <p:cNvGrpSpPr/>
          <p:nvPr/>
        </p:nvGrpSpPr>
        <p:grpSpPr>
          <a:xfrm>
            <a:off x="7672421" y="3016231"/>
            <a:ext cx="1417300" cy="1522800"/>
            <a:chOff x="7672421" y="3016231"/>
            <a:chExt cx="1417300" cy="1522800"/>
          </a:xfrm>
        </p:grpSpPr>
        <p:sp>
          <p:nvSpPr>
            <p:cNvPr id="286" name="Google Shape;286;p22"/>
            <p:cNvSpPr/>
            <p:nvPr/>
          </p:nvSpPr>
          <p:spPr>
            <a:xfrm>
              <a:off x="7675171" y="3091931"/>
              <a:ext cx="335400" cy="237000"/>
            </a:xfrm>
            <a:prstGeom prst="rect">
              <a:avLst/>
            </a:prstGeom>
            <a:solidFill>
              <a:srgbClr val="B6D7A8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F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87" name="Google Shape;287;p22"/>
            <p:cNvSpPr/>
            <p:nvPr/>
          </p:nvSpPr>
          <p:spPr>
            <a:xfrm>
              <a:off x="7675171" y="3320531"/>
              <a:ext cx="335400" cy="237000"/>
            </a:xfrm>
            <a:prstGeom prst="rect">
              <a:avLst/>
            </a:prstGeom>
            <a:solidFill>
              <a:srgbClr val="B6D7A8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F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88" name="Google Shape;288;p22"/>
            <p:cNvSpPr/>
            <p:nvPr/>
          </p:nvSpPr>
          <p:spPr>
            <a:xfrm>
              <a:off x="7675171" y="4234931"/>
              <a:ext cx="335400" cy="237000"/>
            </a:xfrm>
            <a:prstGeom prst="rect">
              <a:avLst/>
            </a:prstGeom>
            <a:solidFill>
              <a:srgbClr val="CFE2F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Consolas"/>
                  <a:ea typeface="Consolas"/>
                  <a:cs typeface="Consolas"/>
                  <a:sym typeface="Consolas"/>
                </a:rPr>
                <a:t>T</a:t>
              </a: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89" name="Google Shape;289;p22"/>
            <p:cNvSpPr txBox="1"/>
            <p:nvPr/>
          </p:nvSpPr>
          <p:spPr>
            <a:xfrm>
              <a:off x="7959921" y="3016231"/>
              <a:ext cx="1129800" cy="1522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Consolas"/>
                  <a:ea typeface="Consolas"/>
                  <a:cs typeface="Consolas"/>
                  <a:sym typeface="Consolas"/>
                </a:rPr>
                <a:t>0</a:t>
              </a:r>
              <a:endParaRPr sz="15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endParaRPr sz="15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500">
                <a:latin typeface="Consolas"/>
                <a:ea typeface="Consolas"/>
                <a:cs typeface="Consolas"/>
                <a:sym typeface="Consolas"/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500">
                  <a:latin typeface="Consolas"/>
                  <a:ea typeface="Consolas"/>
                  <a:cs typeface="Consolas"/>
                  <a:sym typeface="Consolas"/>
                </a:rPr>
                <a:t>3124</a:t>
              </a:r>
              <a:endParaRPr sz="15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290" name="Google Shape;290;p22"/>
            <p:cNvSpPr txBox="1"/>
            <p:nvPr/>
          </p:nvSpPr>
          <p:spPr>
            <a:xfrm>
              <a:off x="7672421" y="3715664"/>
              <a:ext cx="335400" cy="237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...</a:t>
              </a: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3"/>
          <p:cNvSpPr txBox="1"/>
          <p:nvPr/>
        </p:nvSpPr>
        <p:spPr>
          <a:xfrm>
            <a:off x="889575" y="3324225"/>
            <a:ext cx="6207000" cy="14448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DataIndexedWordSet diws = </a:t>
            </a:r>
            <a:r>
              <a:rPr lang="en" sz="16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DataIndexedWordSet();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diws.put(</a:t>
            </a:r>
            <a:r>
              <a:rPr lang="en" sz="1600">
                <a:solidFill>
                  <a:srgbClr val="BD8D8B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"cat"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diws.put(</a:t>
            </a:r>
            <a:r>
              <a:rPr lang="en" sz="1600">
                <a:solidFill>
                  <a:srgbClr val="BD8D8B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"dog"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diws.put(</a:t>
            </a:r>
            <a:r>
              <a:rPr lang="en" sz="1600">
                <a:solidFill>
                  <a:srgbClr val="BD8D8B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"potato"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diws.put(</a:t>
            </a:r>
            <a:r>
              <a:rPr lang="en" sz="1600">
                <a:solidFill>
                  <a:srgbClr val="BD8D8B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"snack"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</p:txBody>
      </p:sp>
      <p:sp>
        <p:nvSpPr>
          <p:cNvPr id="296" name="Google Shape;296;p23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Generalizing to Words</a:t>
            </a:r>
            <a:endParaRPr/>
          </a:p>
        </p:txBody>
      </p:sp>
      <p:sp>
        <p:nvSpPr>
          <p:cNvPr id="297" name="Google Shape;297;p23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7191000" cy="276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we’re storing multiple words.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Convert each word to unique integer representation.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As on previous slide: Use 5 bits per letter. 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example: “cat” becomes 3124. 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c: 3rd letter of alphabet, a: 1st, t: 20th</a:t>
            </a:r>
            <a:endParaRPr/>
          </a:p>
        </p:txBody>
      </p:sp>
      <p:sp>
        <p:nvSpPr>
          <p:cNvPr id="298" name="Google Shape;298;p23"/>
          <p:cNvSpPr/>
          <p:nvPr/>
        </p:nvSpPr>
        <p:spPr>
          <a:xfrm>
            <a:off x="1192200" y="2442050"/>
            <a:ext cx="5196000" cy="3393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00 00000 00000 00000 00011 00001 10100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99" name="Google Shape;299;p23"/>
          <p:cNvSpPr/>
          <p:nvPr/>
        </p:nvSpPr>
        <p:spPr>
          <a:xfrm rot="-5400000">
            <a:off x="5600034" y="2656900"/>
            <a:ext cx="310800" cy="6831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3"/>
          <p:cNvSpPr txBox="1"/>
          <p:nvPr/>
        </p:nvSpPr>
        <p:spPr>
          <a:xfrm>
            <a:off x="5817400" y="2976625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endParaRPr/>
          </a:p>
        </p:txBody>
      </p:sp>
      <p:sp>
        <p:nvSpPr>
          <p:cNvPr id="301" name="Google Shape;301;p23"/>
          <p:cNvSpPr txBox="1"/>
          <p:nvPr/>
        </p:nvSpPr>
        <p:spPr>
          <a:xfrm>
            <a:off x="5011225" y="3001450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302" name="Google Shape;302;p23"/>
          <p:cNvSpPr/>
          <p:nvPr/>
        </p:nvSpPr>
        <p:spPr>
          <a:xfrm rot="-5400000">
            <a:off x="4824882" y="2678650"/>
            <a:ext cx="310800" cy="6396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3"/>
          <p:cNvSpPr txBox="1"/>
          <p:nvPr/>
        </p:nvSpPr>
        <p:spPr>
          <a:xfrm>
            <a:off x="4205050" y="3001450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endParaRPr/>
          </a:p>
        </p:txBody>
      </p:sp>
      <p:sp>
        <p:nvSpPr>
          <p:cNvPr id="304" name="Google Shape;304;p23"/>
          <p:cNvSpPr/>
          <p:nvPr/>
        </p:nvSpPr>
        <p:spPr>
          <a:xfrm rot="-5400000">
            <a:off x="4057349" y="2678650"/>
            <a:ext cx="310800" cy="6396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3"/>
          <p:cNvSpPr/>
          <p:nvPr/>
        </p:nvSpPr>
        <p:spPr>
          <a:xfrm>
            <a:off x="7588300" y="676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6" name="Google Shape;306;p23"/>
          <p:cNvSpPr/>
          <p:nvPr/>
        </p:nvSpPr>
        <p:spPr>
          <a:xfrm>
            <a:off x="7588300" y="9049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7" name="Google Shape;307;p23"/>
          <p:cNvSpPr/>
          <p:nvPr/>
        </p:nvSpPr>
        <p:spPr>
          <a:xfrm>
            <a:off x="7588300" y="1819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8" name="Google Shape;308;p23"/>
          <p:cNvSpPr/>
          <p:nvPr/>
        </p:nvSpPr>
        <p:spPr>
          <a:xfrm>
            <a:off x="7588300" y="2513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09" name="Google Shape;309;p23"/>
          <p:cNvSpPr/>
          <p:nvPr/>
        </p:nvSpPr>
        <p:spPr>
          <a:xfrm>
            <a:off x="7588300" y="3199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0" name="Google Shape;310;p23"/>
          <p:cNvSpPr/>
          <p:nvPr/>
        </p:nvSpPr>
        <p:spPr>
          <a:xfrm>
            <a:off x="7588300" y="4342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1" name="Google Shape;311;p23"/>
          <p:cNvSpPr txBox="1"/>
          <p:nvPr/>
        </p:nvSpPr>
        <p:spPr>
          <a:xfrm>
            <a:off x="7873050" y="600675"/>
            <a:ext cx="11298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3124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4583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20382827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524555300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553256591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2" name="Google Shape;312;p23"/>
          <p:cNvSpPr txBox="1"/>
          <p:nvPr/>
        </p:nvSpPr>
        <p:spPr>
          <a:xfrm>
            <a:off x="7585550" y="482260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13" name="Google Shape;313;p23"/>
          <p:cNvSpPr txBox="1"/>
          <p:nvPr/>
        </p:nvSpPr>
        <p:spPr>
          <a:xfrm>
            <a:off x="7585550" y="130010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14" name="Google Shape;314;p23"/>
          <p:cNvSpPr txBox="1"/>
          <p:nvPr/>
        </p:nvSpPr>
        <p:spPr>
          <a:xfrm>
            <a:off x="7585550" y="2081776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15" name="Google Shape;315;p23"/>
          <p:cNvSpPr txBox="1"/>
          <p:nvPr/>
        </p:nvSpPr>
        <p:spPr>
          <a:xfrm>
            <a:off x="7585550" y="278170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16" name="Google Shape;316;p23"/>
          <p:cNvSpPr txBox="1"/>
          <p:nvPr/>
        </p:nvSpPr>
        <p:spPr>
          <a:xfrm>
            <a:off x="7585550" y="347520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17" name="Google Shape;317;p23"/>
          <p:cNvSpPr/>
          <p:nvPr/>
        </p:nvSpPr>
        <p:spPr>
          <a:xfrm>
            <a:off x="7588300" y="45709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18" name="Google Shape;318;p23"/>
          <p:cNvSpPr txBox="1"/>
          <p:nvPr/>
        </p:nvSpPr>
        <p:spPr>
          <a:xfrm>
            <a:off x="3608650" y="3708814"/>
            <a:ext cx="1195200" cy="9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3124</a:t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4583</a:t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553256591</a:t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20382827</a:t>
            </a:r>
            <a:endParaRPr sz="16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319" name="Google Shape;319;p23"/>
          <p:cNvCxnSpPr/>
          <p:nvPr/>
        </p:nvCxnSpPr>
        <p:spPr>
          <a:xfrm>
            <a:off x="3230575" y="3799111"/>
            <a:ext cx="374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0" name="Google Shape;320;p23"/>
          <p:cNvCxnSpPr/>
          <p:nvPr/>
        </p:nvCxnSpPr>
        <p:spPr>
          <a:xfrm>
            <a:off x="3230575" y="4045612"/>
            <a:ext cx="374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1" name="Google Shape;321;p23"/>
          <p:cNvCxnSpPr/>
          <p:nvPr/>
        </p:nvCxnSpPr>
        <p:spPr>
          <a:xfrm>
            <a:off x="3230575" y="4292113"/>
            <a:ext cx="374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22" name="Google Shape;322;p23"/>
          <p:cNvCxnSpPr/>
          <p:nvPr/>
        </p:nvCxnSpPr>
        <p:spPr>
          <a:xfrm>
            <a:off x="3230575" y="4538614"/>
            <a:ext cx="3747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3" name="Google Shape;323;p23"/>
          <p:cNvSpPr/>
          <p:nvPr/>
        </p:nvSpPr>
        <p:spPr>
          <a:xfrm>
            <a:off x="7585550" y="3912277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24" name="Google Shape;324;p23"/>
          <p:cNvSpPr txBox="1"/>
          <p:nvPr/>
        </p:nvSpPr>
        <p:spPr>
          <a:xfrm>
            <a:off x="7585550" y="402277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cxnSp>
        <p:nvCxnSpPr>
          <p:cNvPr id="325" name="Google Shape;325;p23"/>
          <p:cNvCxnSpPr/>
          <p:nvPr/>
        </p:nvCxnSpPr>
        <p:spPr>
          <a:xfrm rot="10800000">
            <a:off x="5178575" y="1599375"/>
            <a:ext cx="274500" cy="73500"/>
          </a:xfrm>
          <a:prstGeom prst="straightConnector1">
            <a:avLst/>
          </a:prstGeom>
          <a:noFill/>
          <a:ln w="9525" cap="flat" cmpd="sng">
            <a:solidFill>
              <a:srgbClr val="AC202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26" name="Google Shape;326;p23"/>
          <p:cNvSpPr txBox="1"/>
          <p:nvPr/>
        </p:nvSpPr>
        <p:spPr>
          <a:xfrm>
            <a:off x="5444193" y="1480911"/>
            <a:ext cx="21129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C2020"/>
                </a:solidFill>
              </a:rPr>
              <a:t>Equivalent to treating like a base 32 number.</a:t>
            </a:r>
            <a:endParaRPr>
              <a:solidFill>
                <a:srgbClr val="AC202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4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Generalizing to Words</a:t>
            </a:r>
            <a:endParaRPr/>
          </a:p>
        </p:txBody>
      </p:sp>
      <p:sp>
        <p:nvSpPr>
          <p:cNvPr id="332" name="Google Shape;332;p24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7191000" cy="195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What about longer strings? Have to tolerate either: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 maximum string (seems lame).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Ambiguity: e.g. “hothead” vs. “pothead”.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Both represented by 523878693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Switching to base 27 from 32 won’t save us (more soon).</a:t>
            </a:r>
            <a:endParaRPr/>
          </a:p>
        </p:txBody>
      </p:sp>
      <p:sp>
        <p:nvSpPr>
          <p:cNvPr id="333" name="Google Shape;333;p24"/>
          <p:cNvSpPr/>
          <p:nvPr/>
        </p:nvSpPr>
        <p:spPr>
          <a:xfrm>
            <a:off x="1212256" y="3187450"/>
            <a:ext cx="5155500" cy="3393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00 01111 10100 01000 00101 00001 00100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34" name="Google Shape;334;p24"/>
          <p:cNvSpPr/>
          <p:nvPr/>
        </p:nvSpPr>
        <p:spPr>
          <a:xfrm rot="-5400000">
            <a:off x="5600034" y="3402302"/>
            <a:ext cx="310800" cy="6831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5" name="Google Shape;335;p24"/>
          <p:cNvSpPr txBox="1"/>
          <p:nvPr/>
        </p:nvSpPr>
        <p:spPr>
          <a:xfrm>
            <a:off x="5817400" y="3722027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  <p:sp>
        <p:nvSpPr>
          <p:cNvPr id="336" name="Google Shape;336;p24"/>
          <p:cNvSpPr txBox="1"/>
          <p:nvPr/>
        </p:nvSpPr>
        <p:spPr>
          <a:xfrm>
            <a:off x="5011225" y="3722027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337" name="Google Shape;337;p24"/>
          <p:cNvSpPr/>
          <p:nvPr/>
        </p:nvSpPr>
        <p:spPr>
          <a:xfrm rot="-5400000">
            <a:off x="4824882" y="3424052"/>
            <a:ext cx="310800" cy="6396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24"/>
          <p:cNvSpPr txBox="1"/>
          <p:nvPr/>
        </p:nvSpPr>
        <p:spPr>
          <a:xfrm>
            <a:off x="4205050" y="3722027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</a:t>
            </a:r>
            <a:endParaRPr/>
          </a:p>
        </p:txBody>
      </p:sp>
      <p:sp>
        <p:nvSpPr>
          <p:cNvPr id="339" name="Google Shape;339;p24"/>
          <p:cNvSpPr/>
          <p:nvPr/>
        </p:nvSpPr>
        <p:spPr>
          <a:xfrm rot="-5400000">
            <a:off x="4057349" y="3424052"/>
            <a:ext cx="310800" cy="6396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4"/>
          <p:cNvSpPr/>
          <p:nvPr/>
        </p:nvSpPr>
        <p:spPr>
          <a:xfrm rot="-5400000">
            <a:off x="3303957" y="3424052"/>
            <a:ext cx="310800" cy="6396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4"/>
          <p:cNvSpPr/>
          <p:nvPr/>
        </p:nvSpPr>
        <p:spPr>
          <a:xfrm rot="-5400000">
            <a:off x="2550557" y="3424052"/>
            <a:ext cx="310800" cy="6396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4"/>
          <p:cNvSpPr/>
          <p:nvPr/>
        </p:nvSpPr>
        <p:spPr>
          <a:xfrm rot="-5400000">
            <a:off x="1797157" y="3424052"/>
            <a:ext cx="310800" cy="6396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4"/>
          <p:cNvSpPr txBox="1"/>
          <p:nvPr/>
        </p:nvSpPr>
        <p:spPr>
          <a:xfrm>
            <a:off x="3403450" y="3722027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</a:t>
            </a:r>
            <a:endParaRPr/>
          </a:p>
        </p:txBody>
      </p:sp>
      <p:sp>
        <p:nvSpPr>
          <p:cNvPr id="344" name="Google Shape;344;p24"/>
          <p:cNvSpPr txBox="1"/>
          <p:nvPr/>
        </p:nvSpPr>
        <p:spPr>
          <a:xfrm>
            <a:off x="2677275" y="3722027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endParaRPr/>
          </a:p>
        </p:txBody>
      </p:sp>
      <p:sp>
        <p:nvSpPr>
          <p:cNvPr id="345" name="Google Shape;345;p24"/>
          <p:cNvSpPr txBox="1"/>
          <p:nvPr/>
        </p:nvSpPr>
        <p:spPr>
          <a:xfrm>
            <a:off x="-1125" y="3960950"/>
            <a:ext cx="15654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bottom bits of p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bottom bits of h</a:t>
            </a:r>
            <a:endParaRPr/>
          </a:p>
        </p:txBody>
      </p:sp>
      <p:sp>
        <p:nvSpPr>
          <p:cNvPr id="346" name="Google Shape;346;p24"/>
          <p:cNvSpPr txBox="1"/>
          <p:nvPr/>
        </p:nvSpPr>
        <p:spPr>
          <a:xfrm>
            <a:off x="1922834" y="3722027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</a:t>
            </a:r>
            <a:endParaRPr/>
          </a:p>
        </p:txBody>
      </p:sp>
      <p:sp>
        <p:nvSpPr>
          <p:cNvPr id="347" name="Google Shape;347;p24"/>
          <p:cNvSpPr/>
          <p:nvPr/>
        </p:nvSpPr>
        <p:spPr>
          <a:xfrm rot="-5400000">
            <a:off x="1286549" y="3607677"/>
            <a:ext cx="310800" cy="2448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48" name="Google Shape;348;p24"/>
          <p:cNvCxnSpPr/>
          <p:nvPr/>
        </p:nvCxnSpPr>
        <p:spPr>
          <a:xfrm rot="10800000" flipH="1">
            <a:off x="989300" y="3844577"/>
            <a:ext cx="162600" cy="162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349" name="Google Shape;349;p24"/>
          <p:cNvCxnSpPr/>
          <p:nvPr/>
        </p:nvCxnSpPr>
        <p:spPr>
          <a:xfrm rot="10800000" flipH="1">
            <a:off x="6706450" y="4076325"/>
            <a:ext cx="699300" cy="414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350" name="Google Shape;350;p24"/>
          <p:cNvSpPr txBox="1"/>
          <p:nvPr/>
        </p:nvSpPr>
        <p:spPr>
          <a:xfrm>
            <a:off x="5815525" y="4107250"/>
            <a:ext cx="1182300" cy="75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hothead?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pothead?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othead?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24"/>
          <p:cNvSpPr/>
          <p:nvPr/>
        </p:nvSpPr>
        <p:spPr>
          <a:xfrm>
            <a:off x="7588300" y="676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2" name="Google Shape;352;p24"/>
          <p:cNvSpPr/>
          <p:nvPr/>
        </p:nvSpPr>
        <p:spPr>
          <a:xfrm>
            <a:off x="7588300" y="9049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3" name="Google Shape;353;p24"/>
          <p:cNvSpPr/>
          <p:nvPr/>
        </p:nvSpPr>
        <p:spPr>
          <a:xfrm>
            <a:off x="7588300" y="1819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4" name="Google Shape;354;p24"/>
          <p:cNvSpPr/>
          <p:nvPr/>
        </p:nvSpPr>
        <p:spPr>
          <a:xfrm>
            <a:off x="7588300" y="2513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5" name="Google Shape;355;p24"/>
          <p:cNvSpPr/>
          <p:nvPr/>
        </p:nvSpPr>
        <p:spPr>
          <a:xfrm>
            <a:off x="7588300" y="3199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6" name="Google Shape;356;p24"/>
          <p:cNvSpPr/>
          <p:nvPr/>
        </p:nvSpPr>
        <p:spPr>
          <a:xfrm>
            <a:off x="7588300" y="4342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7" name="Google Shape;357;p24"/>
          <p:cNvSpPr txBox="1"/>
          <p:nvPr/>
        </p:nvSpPr>
        <p:spPr>
          <a:xfrm>
            <a:off x="7873050" y="600675"/>
            <a:ext cx="11298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3124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4583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20382827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524555300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553256591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8" name="Google Shape;358;p24"/>
          <p:cNvSpPr txBox="1"/>
          <p:nvPr/>
        </p:nvSpPr>
        <p:spPr>
          <a:xfrm>
            <a:off x="7585550" y="482260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59" name="Google Shape;359;p24"/>
          <p:cNvSpPr txBox="1"/>
          <p:nvPr/>
        </p:nvSpPr>
        <p:spPr>
          <a:xfrm>
            <a:off x="7585550" y="130010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60" name="Google Shape;360;p24"/>
          <p:cNvSpPr txBox="1"/>
          <p:nvPr/>
        </p:nvSpPr>
        <p:spPr>
          <a:xfrm>
            <a:off x="7585550" y="2081776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61" name="Google Shape;361;p24"/>
          <p:cNvSpPr txBox="1"/>
          <p:nvPr/>
        </p:nvSpPr>
        <p:spPr>
          <a:xfrm>
            <a:off x="7585550" y="278170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62" name="Google Shape;362;p24"/>
          <p:cNvSpPr txBox="1"/>
          <p:nvPr/>
        </p:nvSpPr>
        <p:spPr>
          <a:xfrm>
            <a:off x="7585550" y="347520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63" name="Google Shape;363;p24"/>
          <p:cNvSpPr/>
          <p:nvPr/>
        </p:nvSpPr>
        <p:spPr>
          <a:xfrm>
            <a:off x="7588300" y="45709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64" name="Google Shape;364;p24"/>
          <p:cNvSpPr/>
          <p:nvPr/>
        </p:nvSpPr>
        <p:spPr>
          <a:xfrm>
            <a:off x="7585550" y="3912277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65" name="Google Shape;365;p24"/>
          <p:cNvSpPr txBox="1"/>
          <p:nvPr/>
        </p:nvSpPr>
        <p:spPr>
          <a:xfrm>
            <a:off x="7585550" y="402277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5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DataIndexedWordSet Implementation</a:t>
            </a:r>
            <a:endParaRPr/>
          </a:p>
        </p:txBody>
      </p:sp>
      <p:sp>
        <p:nvSpPr>
          <p:cNvPr id="371" name="Google Shape;371;p25"/>
          <p:cNvSpPr txBox="1"/>
          <p:nvPr/>
        </p:nvSpPr>
        <p:spPr>
          <a:xfrm>
            <a:off x="568525" y="1309775"/>
            <a:ext cx="5237100" cy="30165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insert(String s) {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lang="en" sz="19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intRep = convertToInt(s);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present[intRep] = true;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contains(String s) {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9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intRep = convertToInt(s);    	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present[intRep];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EFEFEF"/>
              </a:highlight>
            </a:endParaRPr>
          </a:p>
        </p:txBody>
      </p:sp>
      <p:sp>
        <p:nvSpPr>
          <p:cNvPr id="372" name="Google Shape;372;p25"/>
          <p:cNvSpPr/>
          <p:nvPr/>
        </p:nvSpPr>
        <p:spPr>
          <a:xfrm>
            <a:off x="7588300" y="676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3" name="Google Shape;373;p25"/>
          <p:cNvSpPr/>
          <p:nvPr/>
        </p:nvSpPr>
        <p:spPr>
          <a:xfrm>
            <a:off x="7588300" y="9049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4" name="Google Shape;374;p25"/>
          <p:cNvSpPr/>
          <p:nvPr/>
        </p:nvSpPr>
        <p:spPr>
          <a:xfrm>
            <a:off x="7588300" y="1819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5" name="Google Shape;375;p25"/>
          <p:cNvSpPr/>
          <p:nvPr/>
        </p:nvSpPr>
        <p:spPr>
          <a:xfrm>
            <a:off x="7588300" y="2513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6" name="Google Shape;376;p25"/>
          <p:cNvSpPr/>
          <p:nvPr/>
        </p:nvSpPr>
        <p:spPr>
          <a:xfrm>
            <a:off x="7588300" y="3199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7" name="Google Shape;377;p25"/>
          <p:cNvSpPr/>
          <p:nvPr/>
        </p:nvSpPr>
        <p:spPr>
          <a:xfrm>
            <a:off x="7588300" y="4342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8" name="Google Shape;378;p25"/>
          <p:cNvSpPr txBox="1"/>
          <p:nvPr/>
        </p:nvSpPr>
        <p:spPr>
          <a:xfrm>
            <a:off x="7873050" y="600675"/>
            <a:ext cx="11298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3124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4583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20382827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524555300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553256591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79" name="Google Shape;379;p25"/>
          <p:cNvSpPr txBox="1"/>
          <p:nvPr/>
        </p:nvSpPr>
        <p:spPr>
          <a:xfrm>
            <a:off x="7585550" y="482260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80" name="Google Shape;380;p25"/>
          <p:cNvSpPr txBox="1"/>
          <p:nvPr/>
        </p:nvSpPr>
        <p:spPr>
          <a:xfrm>
            <a:off x="7585550" y="130010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81" name="Google Shape;381;p25"/>
          <p:cNvSpPr txBox="1"/>
          <p:nvPr/>
        </p:nvSpPr>
        <p:spPr>
          <a:xfrm>
            <a:off x="7585550" y="2081776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82" name="Google Shape;382;p25"/>
          <p:cNvSpPr txBox="1"/>
          <p:nvPr/>
        </p:nvSpPr>
        <p:spPr>
          <a:xfrm>
            <a:off x="7585550" y="278170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83" name="Google Shape;383;p25"/>
          <p:cNvSpPr txBox="1"/>
          <p:nvPr/>
        </p:nvSpPr>
        <p:spPr>
          <a:xfrm>
            <a:off x="7585550" y="347520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384" name="Google Shape;384;p25"/>
          <p:cNvSpPr/>
          <p:nvPr/>
        </p:nvSpPr>
        <p:spPr>
          <a:xfrm>
            <a:off x="7588300" y="45709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5" name="Google Shape;385;p25"/>
          <p:cNvSpPr/>
          <p:nvPr/>
        </p:nvSpPr>
        <p:spPr>
          <a:xfrm>
            <a:off x="7585550" y="3912277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86" name="Google Shape;386;p25"/>
          <p:cNvSpPr txBox="1"/>
          <p:nvPr/>
        </p:nvSpPr>
        <p:spPr>
          <a:xfrm>
            <a:off x="7585550" y="402277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6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DataIndexedWordSet Implementation</a:t>
            </a:r>
            <a:endParaRPr/>
          </a:p>
        </p:txBody>
      </p:sp>
      <p:sp>
        <p:nvSpPr>
          <p:cNvPr id="392" name="Google Shape;392;p26"/>
          <p:cNvSpPr txBox="1"/>
          <p:nvPr/>
        </p:nvSpPr>
        <p:spPr>
          <a:xfrm>
            <a:off x="314350" y="715675"/>
            <a:ext cx="6675300" cy="43677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i="1">
                <a:solidFill>
                  <a:srgbClr val="AC20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/** Converts ith character of String to a letter number.</a:t>
            </a:r>
            <a:endParaRPr sz="1600" i="1">
              <a:solidFill>
                <a:srgbClr val="AC2020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i="1">
                <a:solidFill>
                  <a:srgbClr val="AC20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* e.g. 'a' -&gt; 1, 'b' -&gt; 2, 'z' -&gt; 26 */</a:t>
            </a:r>
            <a:endParaRPr sz="1600" i="1">
              <a:solidFill>
                <a:srgbClr val="AC2020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static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letterNum(String s, </a:t>
            </a:r>
            <a:r>
              <a:rPr lang="en" sz="16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i) {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6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ithChar = s.charAt(i);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6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((ithChar &lt; </a:t>
            </a:r>
            <a:r>
              <a:rPr lang="en" sz="1600">
                <a:solidFill>
                  <a:srgbClr val="BD8D8B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'a'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|| (ithChar &gt; </a:t>
            </a:r>
            <a:r>
              <a:rPr lang="en" sz="1600">
                <a:solidFill>
                  <a:srgbClr val="BD8D8B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'z'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))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	{ </a:t>
            </a:r>
            <a:r>
              <a:rPr lang="en" sz="16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throw new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IllegalArgumentException();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6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ithChar - </a:t>
            </a:r>
            <a:r>
              <a:rPr lang="en" sz="1600">
                <a:solidFill>
                  <a:srgbClr val="BD8D8B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'a'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+ 1;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static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6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convertToInt(String s) {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6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intRep = 0;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6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" sz="16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 = 0; i &lt; s.length(); i++) {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	intRep = intRep &lt;&lt; 5; </a:t>
            </a:r>
            <a:r>
              <a:rPr lang="en" sz="1600">
                <a:solidFill>
                  <a:srgbClr val="AC20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// same as intRep * 32;</a:t>
            </a:r>
            <a:endParaRPr sz="1600">
              <a:solidFill>
                <a:srgbClr val="AC2020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	intRep = intRep + letterNum(s, i);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}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6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intRep;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>
              <a:highlight>
                <a:srgbClr val="EFEFEF"/>
              </a:highlight>
            </a:endParaRPr>
          </a:p>
        </p:txBody>
      </p:sp>
      <p:sp>
        <p:nvSpPr>
          <p:cNvPr id="393" name="Google Shape;393;p26"/>
          <p:cNvSpPr/>
          <p:nvPr/>
        </p:nvSpPr>
        <p:spPr>
          <a:xfrm>
            <a:off x="7588300" y="676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4" name="Google Shape;394;p26"/>
          <p:cNvSpPr/>
          <p:nvPr/>
        </p:nvSpPr>
        <p:spPr>
          <a:xfrm>
            <a:off x="7588300" y="9049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5" name="Google Shape;395;p26"/>
          <p:cNvSpPr/>
          <p:nvPr/>
        </p:nvSpPr>
        <p:spPr>
          <a:xfrm>
            <a:off x="7588300" y="1819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6" name="Google Shape;396;p26"/>
          <p:cNvSpPr/>
          <p:nvPr/>
        </p:nvSpPr>
        <p:spPr>
          <a:xfrm>
            <a:off x="7588300" y="2513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7" name="Google Shape;397;p26"/>
          <p:cNvSpPr/>
          <p:nvPr/>
        </p:nvSpPr>
        <p:spPr>
          <a:xfrm>
            <a:off x="7588300" y="3199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8" name="Google Shape;398;p26"/>
          <p:cNvSpPr/>
          <p:nvPr/>
        </p:nvSpPr>
        <p:spPr>
          <a:xfrm>
            <a:off x="7588300" y="4342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99" name="Google Shape;399;p26"/>
          <p:cNvSpPr txBox="1"/>
          <p:nvPr/>
        </p:nvSpPr>
        <p:spPr>
          <a:xfrm>
            <a:off x="7873050" y="600675"/>
            <a:ext cx="11298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3124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4583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20382827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524555300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553256591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0" name="Google Shape;400;p26"/>
          <p:cNvSpPr txBox="1"/>
          <p:nvPr/>
        </p:nvSpPr>
        <p:spPr>
          <a:xfrm>
            <a:off x="7585550" y="482260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01" name="Google Shape;401;p26"/>
          <p:cNvSpPr txBox="1"/>
          <p:nvPr/>
        </p:nvSpPr>
        <p:spPr>
          <a:xfrm>
            <a:off x="7585550" y="130010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02" name="Google Shape;402;p26"/>
          <p:cNvSpPr txBox="1"/>
          <p:nvPr/>
        </p:nvSpPr>
        <p:spPr>
          <a:xfrm>
            <a:off x="7585550" y="2081776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03" name="Google Shape;403;p26"/>
          <p:cNvSpPr txBox="1"/>
          <p:nvPr/>
        </p:nvSpPr>
        <p:spPr>
          <a:xfrm>
            <a:off x="7585550" y="278170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04" name="Google Shape;404;p26"/>
          <p:cNvSpPr txBox="1"/>
          <p:nvPr/>
        </p:nvSpPr>
        <p:spPr>
          <a:xfrm>
            <a:off x="7585550" y="347520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05" name="Google Shape;405;p26"/>
          <p:cNvSpPr/>
          <p:nvPr/>
        </p:nvSpPr>
        <p:spPr>
          <a:xfrm>
            <a:off x="7588300" y="45709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6" name="Google Shape;406;p26"/>
          <p:cNvSpPr/>
          <p:nvPr/>
        </p:nvSpPr>
        <p:spPr>
          <a:xfrm>
            <a:off x="7585550" y="3912277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07" name="Google Shape;407;p26"/>
          <p:cNvSpPr txBox="1"/>
          <p:nvPr/>
        </p:nvSpPr>
        <p:spPr>
          <a:xfrm>
            <a:off x="7585550" y="402277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Google Shape;35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3400" y="-54725"/>
            <a:ext cx="4755876" cy="342225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9"/>
          <p:cNvSpPr txBox="1">
            <a:spLocks noGrp="1"/>
          </p:cNvSpPr>
          <p:nvPr>
            <p:ph type="ctrTitle"/>
          </p:nvPr>
        </p:nvSpPr>
        <p:spPr>
          <a:xfrm>
            <a:off x="211425" y="1941275"/>
            <a:ext cx="5206200" cy="784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CS61B</a:t>
            </a: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ubTitle" idx="1"/>
          </p:nvPr>
        </p:nvSpPr>
        <p:spPr>
          <a:xfrm>
            <a:off x="161925" y="2688525"/>
            <a:ext cx="7544400" cy="164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Lecture 23: Hashing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Set Implementations, DataIndexedIntegerSet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Binary Representations, DataIndexedSet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Handling Collisions</a:t>
            </a:r>
            <a:endParaRPr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/>
              <a:t>Hash Functions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27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DataIndexedArray</a:t>
            </a:r>
            <a:endParaRPr/>
          </a:p>
        </p:txBody>
      </p:sp>
      <p:sp>
        <p:nvSpPr>
          <p:cNvPr id="413" name="Google Shape;413;p27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7191000" cy="436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Two fundamental challenges: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How do we resolve ambiguity (“grosspie” vs. “bosspie”)?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We’ll call this </a:t>
            </a:r>
            <a:r>
              <a:rPr lang="en" b="1" i="1"/>
              <a:t>collision handling</a:t>
            </a:r>
            <a:r>
              <a:rPr lang="en"/>
              <a:t>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How do we convert arbitrary data to an index?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We’ll call this </a:t>
            </a:r>
            <a:r>
              <a:rPr lang="en" b="1" i="1"/>
              <a:t>computing a hashCode</a:t>
            </a:r>
            <a:r>
              <a:rPr lang="en"/>
              <a:t>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For Strings, this was relatively straightforward (treat as a base 27 or base 32 number). 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Note: Java requires that EVERY object provide a method that converts itself into an integer: hashCode()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More on what makes a good hashCode() later.</a:t>
            </a:r>
            <a:endParaRPr/>
          </a:p>
        </p:txBody>
      </p:sp>
      <p:sp>
        <p:nvSpPr>
          <p:cNvPr id="414" name="Google Shape;414;p27"/>
          <p:cNvSpPr/>
          <p:nvPr/>
        </p:nvSpPr>
        <p:spPr>
          <a:xfrm>
            <a:off x="7588300" y="676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5" name="Google Shape;415;p27"/>
          <p:cNvSpPr/>
          <p:nvPr/>
        </p:nvSpPr>
        <p:spPr>
          <a:xfrm>
            <a:off x="7588300" y="9049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6" name="Google Shape;416;p27"/>
          <p:cNvSpPr/>
          <p:nvPr/>
        </p:nvSpPr>
        <p:spPr>
          <a:xfrm>
            <a:off x="7588300" y="1819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7" name="Google Shape;417;p27"/>
          <p:cNvSpPr/>
          <p:nvPr/>
        </p:nvSpPr>
        <p:spPr>
          <a:xfrm>
            <a:off x="7588300" y="2513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8" name="Google Shape;418;p27"/>
          <p:cNvSpPr/>
          <p:nvPr/>
        </p:nvSpPr>
        <p:spPr>
          <a:xfrm>
            <a:off x="7588300" y="3199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19" name="Google Shape;419;p27"/>
          <p:cNvSpPr/>
          <p:nvPr/>
        </p:nvSpPr>
        <p:spPr>
          <a:xfrm>
            <a:off x="7588300" y="43423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0" name="Google Shape;420;p27"/>
          <p:cNvSpPr txBox="1"/>
          <p:nvPr/>
        </p:nvSpPr>
        <p:spPr>
          <a:xfrm>
            <a:off x="7873050" y="600675"/>
            <a:ext cx="1129800" cy="446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3124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4583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20382827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524555300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553256591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1" name="Google Shape;421;p27"/>
          <p:cNvSpPr txBox="1"/>
          <p:nvPr/>
        </p:nvSpPr>
        <p:spPr>
          <a:xfrm>
            <a:off x="7585550" y="482260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22" name="Google Shape;422;p27"/>
          <p:cNvSpPr txBox="1"/>
          <p:nvPr/>
        </p:nvSpPr>
        <p:spPr>
          <a:xfrm>
            <a:off x="7585550" y="130010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23" name="Google Shape;423;p27"/>
          <p:cNvSpPr txBox="1"/>
          <p:nvPr/>
        </p:nvSpPr>
        <p:spPr>
          <a:xfrm>
            <a:off x="7585550" y="2081776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24" name="Google Shape;424;p27"/>
          <p:cNvSpPr txBox="1"/>
          <p:nvPr/>
        </p:nvSpPr>
        <p:spPr>
          <a:xfrm>
            <a:off x="7585550" y="278170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25" name="Google Shape;425;p27"/>
          <p:cNvSpPr txBox="1"/>
          <p:nvPr/>
        </p:nvSpPr>
        <p:spPr>
          <a:xfrm>
            <a:off x="7585550" y="347520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26" name="Google Shape;426;p27"/>
          <p:cNvSpPr/>
          <p:nvPr/>
        </p:nvSpPr>
        <p:spPr>
          <a:xfrm>
            <a:off x="7588300" y="45709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7" name="Google Shape;427;p27"/>
          <p:cNvSpPr/>
          <p:nvPr/>
        </p:nvSpPr>
        <p:spPr>
          <a:xfrm>
            <a:off x="7585550" y="3912277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28" name="Google Shape;428;p27"/>
          <p:cNvSpPr txBox="1"/>
          <p:nvPr/>
        </p:nvSpPr>
        <p:spPr>
          <a:xfrm>
            <a:off x="7585550" y="4022778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28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Hat Giveaway</a:t>
            </a:r>
            <a:endParaRPr/>
          </a:p>
        </p:txBody>
      </p:sp>
      <p:pic>
        <p:nvPicPr>
          <p:cNvPr id="434" name="Google Shape;43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902279"/>
            <a:ext cx="9143999" cy="133894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29"/>
          <p:cNvSpPr txBox="1">
            <a:spLocks noGrp="1"/>
          </p:cNvSpPr>
          <p:nvPr>
            <p:ph type="title"/>
          </p:nvPr>
        </p:nvSpPr>
        <p:spPr>
          <a:xfrm>
            <a:off x="709475" y="2143050"/>
            <a:ext cx="77802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Handling Collisions</a:t>
            </a:r>
            <a:endParaRPr sz="480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p30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Resolving Ambiguity</a:t>
            </a:r>
            <a:endParaRPr/>
          </a:p>
        </p:txBody>
      </p:sp>
      <p:sp>
        <p:nvSpPr>
          <p:cNvPr id="445" name="Google Shape;445;p30"/>
          <p:cNvSpPr txBox="1">
            <a:spLocks noGrp="1"/>
          </p:cNvSpPr>
          <p:nvPr>
            <p:ph type="body" idx="1"/>
          </p:nvPr>
        </p:nvSpPr>
        <p:spPr>
          <a:xfrm>
            <a:off x="243000" y="570625"/>
            <a:ext cx="8590200" cy="256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Biggest array in Java is 2 billion entries.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Pigeonhole principle</a:t>
            </a:r>
            <a:r>
              <a:rPr lang="en"/>
              <a:t> tells us that if there are more than 2 billion possible items, multiple items will share the same box.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Example: More than 2 billion possible Planets.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Each has mass, xPos, yPos, xVel, yVel, imgName.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Example: More than 2 billion possible strings.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“one”, “two”, … “four billion and six”, ...</a:t>
            </a:r>
            <a:endParaRPr/>
          </a:p>
        </p:txBody>
      </p:sp>
      <p:pic>
        <p:nvPicPr>
          <p:cNvPr id="446" name="Google Shape;44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09925" y="2869600"/>
            <a:ext cx="2523200" cy="204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1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Resolving Ambiguity</a:t>
            </a:r>
            <a:endParaRPr/>
          </a:p>
        </p:txBody>
      </p:sp>
      <p:sp>
        <p:nvSpPr>
          <p:cNvPr id="452" name="Google Shape;452;p31"/>
          <p:cNvSpPr txBox="1">
            <a:spLocks noGrp="1"/>
          </p:cNvSpPr>
          <p:nvPr>
            <p:ph type="body" idx="1"/>
          </p:nvPr>
        </p:nvSpPr>
        <p:spPr>
          <a:xfrm>
            <a:off x="243000" y="570625"/>
            <a:ext cx="8490000" cy="419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Pigeonhole principle tells us that if there are more than 2 billion possible things, multiple items will share the same box.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Suppose N items have the same hashcode h:</a:t>
            </a:r>
            <a:endParaRPr dirty="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Instead of storing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true </a:t>
            </a:r>
            <a:r>
              <a:rPr lang="en" dirty="0"/>
              <a:t>in position h, store a list of these N items at position h.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How to implement list?</a:t>
            </a:r>
            <a:endParaRPr dirty="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Easiest way: Linked list.</a:t>
            </a:r>
            <a:endParaRPr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But any list would do (ArrayList, etc.)</a:t>
            </a:r>
            <a:endParaRPr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(... if you wanted, could use a set instead)</a:t>
            </a:r>
            <a:endParaRPr dirty="0"/>
          </a:p>
        </p:txBody>
      </p:sp>
      <p:pic>
        <p:nvPicPr>
          <p:cNvPr id="453" name="Google Shape;45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09925" y="2869600"/>
            <a:ext cx="2523200" cy="204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32"/>
          <p:cNvSpPr/>
          <p:nvPr/>
        </p:nvSpPr>
        <p:spPr>
          <a:xfrm>
            <a:off x="1911775" y="237895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59" name="Google Shape;459;p32"/>
          <p:cNvCxnSpPr>
            <a:endCxn id="460" idx="1"/>
          </p:cNvCxnSpPr>
          <p:nvPr/>
        </p:nvCxnSpPr>
        <p:spPr>
          <a:xfrm>
            <a:off x="2035413" y="2493150"/>
            <a:ext cx="565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61" name="Google Shape;461;p32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External Chaining</a:t>
            </a:r>
            <a:endParaRPr dirty="0"/>
          </a:p>
        </p:txBody>
      </p:sp>
      <p:sp>
        <p:nvSpPr>
          <p:cNvPr id="462" name="Google Shape;462;p32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3640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External Chaining: Storing all items that map to h in a linked list.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2"/>
          <p:cNvSpPr txBox="1"/>
          <p:nvPr/>
        </p:nvSpPr>
        <p:spPr>
          <a:xfrm>
            <a:off x="781975" y="1151875"/>
            <a:ext cx="1129800" cy="3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3124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4583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20382827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4" name="Google Shape;464;p32"/>
          <p:cNvSpPr/>
          <p:nvPr/>
        </p:nvSpPr>
        <p:spPr>
          <a:xfrm>
            <a:off x="2586480" y="3063900"/>
            <a:ext cx="6501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dog</a:t>
            </a:r>
            <a:endParaRPr/>
          </a:p>
        </p:txBody>
      </p:sp>
      <p:sp>
        <p:nvSpPr>
          <p:cNvPr id="465" name="Google Shape;465;p32"/>
          <p:cNvSpPr/>
          <p:nvPr/>
        </p:nvSpPr>
        <p:spPr>
          <a:xfrm>
            <a:off x="2558227" y="3741677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snack</a:t>
            </a:r>
            <a:endParaRPr/>
          </a:p>
        </p:txBody>
      </p:sp>
      <p:sp>
        <p:nvSpPr>
          <p:cNvPr id="460" name="Google Shape;460;p32"/>
          <p:cNvSpPr/>
          <p:nvPr/>
        </p:nvSpPr>
        <p:spPr>
          <a:xfrm>
            <a:off x="2600613" y="2365950"/>
            <a:ext cx="6501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</a:t>
            </a:r>
            <a:endParaRPr/>
          </a:p>
        </p:txBody>
      </p:sp>
      <p:sp>
        <p:nvSpPr>
          <p:cNvPr id="466" name="Google Shape;466;p32"/>
          <p:cNvSpPr/>
          <p:nvPr/>
        </p:nvSpPr>
        <p:spPr>
          <a:xfrm>
            <a:off x="1911775" y="125520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7" name="Google Shape;467;p32"/>
          <p:cNvSpPr/>
          <p:nvPr/>
        </p:nvSpPr>
        <p:spPr>
          <a:xfrm>
            <a:off x="1911775" y="148380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8" name="Google Shape;468;p32"/>
          <p:cNvSpPr/>
          <p:nvPr/>
        </p:nvSpPr>
        <p:spPr>
          <a:xfrm>
            <a:off x="1911775" y="307415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69" name="Google Shape;469;p32"/>
          <p:cNvSpPr/>
          <p:nvPr/>
        </p:nvSpPr>
        <p:spPr>
          <a:xfrm>
            <a:off x="1911775" y="373970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0" name="Google Shape;470;p32"/>
          <p:cNvSpPr/>
          <p:nvPr/>
        </p:nvSpPr>
        <p:spPr>
          <a:xfrm>
            <a:off x="1911775" y="440525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71" name="Google Shape;471;p32"/>
          <p:cNvSpPr/>
          <p:nvPr/>
        </p:nvSpPr>
        <p:spPr>
          <a:xfrm>
            <a:off x="1911775" y="4636234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72" name="Google Shape;472;p32"/>
          <p:cNvCxnSpPr/>
          <p:nvPr/>
        </p:nvCxnSpPr>
        <p:spPr>
          <a:xfrm rot="10800000" flipH="1">
            <a:off x="1922234" y="1277033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3" name="Google Shape;473;p32"/>
          <p:cNvCxnSpPr/>
          <p:nvPr/>
        </p:nvCxnSpPr>
        <p:spPr>
          <a:xfrm rot="10800000" flipH="1">
            <a:off x="1922234" y="1505633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4" name="Google Shape;474;p32"/>
          <p:cNvCxnSpPr/>
          <p:nvPr/>
        </p:nvCxnSpPr>
        <p:spPr>
          <a:xfrm rot="10800000" flipH="1">
            <a:off x="1912534" y="4664508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75" name="Google Shape;475;p32"/>
          <p:cNvCxnSpPr>
            <a:endCxn id="465" idx="1"/>
          </p:cNvCxnSpPr>
          <p:nvPr/>
        </p:nvCxnSpPr>
        <p:spPr>
          <a:xfrm>
            <a:off x="2049427" y="3868877"/>
            <a:ext cx="508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76" name="Google Shape;476;p32"/>
          <p:cNvCxnSpPr>
            <a:endCxn id="464" idx="1"/>
          </p:cNvCxnSpPr>
          <p:nvPr/>
        </p:nvCxnSpPr>
        <p:spPr>
          <a:xfrm>
            <a:off x="2063580" y="3191100"/>
            <a:ext cx="522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477" name="Google Shape;477;p32"/>
          <p:cNvSpPr txBox="1"/>
          <p:nvPr/>
        </p:nvSpPr>
        <p:spPr>
          <a:xfrm>
            <a:off x="1911775" y="1823921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78" name="Google Shape;478;p32"/>
          <p:cNvSpPr txBox="1"/>
          <p:nvPr/>
        </p:nvSpPr>
        <p:spPr>
          <a:xfrm>
            <a:off x="1911775" y="260558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79" name="Google Shape;479;p32"/>
          <p:cNvSpPr txBox="1"/>
          <p:nvPr/>
        </p:nvSpPr>
        <p:spPr>
          <a:xfrm>
            <a:off x="1911775" y="3305521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480" name="Google Shape;480;p32"/>
          <p:cNvSpPr txBox="1"/>
          <p:nvPr/>
        </p:nvSpPr>
        <p:spPr>
          <a:xfrm>
            <a:off x="1911775" y="3988945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graphicFrame>
        <p:nvGraphicFramePr>
          <p:cNvPr id="481" name="Google Shape;481;p32"/>
          <p:cNvGraphicFramePr/>
          <p:nvPr/>
        </p:nvGraphicFramePr>
        <p:xfrm>
          <a:off x="4740975" y="1389100"/>
          <a:ext cx="3866025" cy="1981050"/>
        </p:xfrm>
        <a:graphic>
          <a:graphicData uri="http://schemas.openxmlformats.org/drawingml/2006/table">
            <a:tbl>
              <a:tblPr>
                <a:noFill/>
                <a:tableStyleId>{FAF77C34-901E-4594-8A6C-9F099FC9BAC9}</a:tableStyleId>
              </a:tblPr>
              <a:tblGrid>
                <a:gridCol w="1520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2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7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Worst case time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insert(x)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Linked List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Bushy BSTs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Unordered Array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External Chaining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Θ(Q)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Θ(Q)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482" name="Google Shape;482;p32"/>
          <p:cNvSpPr txBox="1"/>
          <p:nvPr/>
        </p:nvSpPr>
        <p:spPr>
          <a:xfrm>
            <a:off x="5945175" y="4069825"/>
            <a:ext cx="23319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Q: Length of longest list</a:t>
            </a:r>
            <a:endParaRPr dirty="0"/>
          </a:p>
        </p:txBody>
      </p:sp>
      <p:grpSp>
        <p:nvGrpSpPr>
          <p:cNvPr id="483" name="Google Shape;483;p32"/>
          <p:cNvGrpSpPr/>
          <p:nvPr/>
        </p:nvGrpSpPr>
        <p:grpSpPr>
          <a:xfrm>
            <a:off x="7080745" y="3448625"/>
            <a:ext cx="1806900" cy="472700"/>
            <a:chOff x="7080745" y="3448625"/>
            <a:chExt cx="1806900" cy="472700"/>
          </a:xfrm>
        </p:grpSpPr>
        <p:cxnSp>
          <p:nvCxnSpPr>
            <p:cNvPr id="484" name="Google Shape;484;p32"/>
            <p:cNvCxnSpPr/>
            <p:nvPr/>
          </p:nvCxnSpPr>
          <p:spPr>
            <a:xfrm rot="10800000" flipH="1">
              <a:off x="7822950" y="3448625"/>
              <a:ext cx="264300" cy="1524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485" name="Google Shape;485;p32"/>
            <p:cNvSpPr txBox="1"/>
            <p:nvPr/>
          </p:nvSpPr>
          <p:spPr>
            <a:xfrm>
              <a:off x="7080745" y="3536425"/>
              <a:ext cx="18069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Why Q and not 1?</a:t>
              </a:r>
              <a:endParaRPr/>
            </a:p>
          </p:txBody>
        </p:sp>
      </p:grpSp>
      <p:sp>
        <p:nvSpPr>
          <p:cNvPr id="486" name="Google Shape;486;p32"/>
          <p:cNvSpPr/>
          <p:nvPr/>
        </p:nvSpPr>
        <p:spPr>
          <a:xfrm>
            <a:off x="2558225" y="4388023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potato</a:t>
            </a:r>
            <a:endParaRPr/>
          </a:p>
        </p:txBody>
      </p:sp>
      <p:sp>
        <p:nvSpPr>
          <p:cNvPr id="487" name="Google Shape;487;p32"/>
          <p:cNvSpPr/>
          <p:nvPr/>
        </p:nvSpPr>
        <p:spPr>
          <a:xfrm>
            <a:off x="3615125" y="4388023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rotato</a:t>
            </a:r>
            <a:endParaRPr/>
          </a:p>
        </p:txBody>
      </p:sp>
      <p:sp>
        <p:nvSpPr>
          <p:cNvPr id="488" name="Google Shape;488;p32"/>
          <p:cNvSpPr/>
          <p:nvPr/>
        </p:nvSpPr>
        <p:spPr>
          <a:xfrm>
            <a:off x="4672025" y="4388023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totato</a:t>
            </a:r>
            <a:endParaRPr/>
          </a:p>
        </p:txBody>
      </p:sp>
      <p:cxnSp>
        <p:nvCxnSpPr>
          <p:cNvPr id="489" name="Google Shape;489;p32"/>
          <p:cNvCxnSpPr>
            <a:stCxn id="486" idx="3"/>
            <a:endCxn id="487" idx="1"/>
          </p:cNvCxnSpPr>
          <p:nvPr/>
        </p:nvCxnSpPr>
        <p:spPr>
          <a:xfrm>
            <a:off x="3363725" y="4515223"/>
            <a:ext cx="251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0" name="Google Shape;490;p32"/>
          <p:cNvCxnSpPr>
            <a:stCxn id="487" idx="3"/>
            <a:endCxn id="488" idx="1"/>
          </p:cNvCxnSpPr>
          <p:nvPr/>
        </p:nvCxnSpPr>
        <p:spPr>
          <a:xfrm>
            <a:off x="4420625" y="4515223"/>
            <a:ext cx="251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491" name="Google Shape;491;p32"/>
          <p:cNvCxnSpPr>
            <a:endCxn id="486" idx="1"/>
          </p:cNvCxnSpPr>
          <p:nvPr/>
        </p:nvCxnSpPr>
        <p:spPr>
          <a:xfrm>
            <a:off x="2049425" y="4515223"/>
            <a:ext cx="508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3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External Chaining</a:t>
            </a:r>
            <a:endParaRPr/>
          </a:p>
        </p:txBody>
      </p:sp>
      <p:sp>
        <p:nvSpPr>
          <p:cNvPr id="497" name="Google Shape;497;p33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3640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Observation: We don’t really need 2 billion buckets.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3"/>
          <p:cNvSpPr/>
          <p:nvPr/>
        </p:nvSpPr>
        <p:spPr>
          <a:xfrm>
            <a:off x="6568516" y="3302278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499" name="Google Shape;499;p33"/>
          <p:cNvGrpSpPr/>
          <p:nvPr/>
        </p:nvGrpSpPr>
        <p:grpSpPr>
          <a:xfrm>
            <a:off x="6568516" y="3536660"/>
            <a:ext cx="335400" cy="237000"/>
            <a:chOff x="1911775" y="4636234"/>
            <a:chExt cx="335400" cy="237000"/>
          </a:xfrm>
        </p:grpSpPr>
        <p:sp>
          <p:nvSpPr>
            <p:cNvPr id="500" name="Google Shape;500;p3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501" name="Google Shape;501;p3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02" name="Google Shape;502;p33"/>
          <p:cNvGrpSpPr/>
          <p:nvPr/>
        </p:nvGrpSpPr>
        <p:grpSpPr>
          <a:xfrm>
            <a:off x="6568516" y="3074073"/>
            <a:ext cx="335400" cy="237000"/>
            <a:chOff x="1911775" y="4636234"/>
            <a:chExt cx="335400" cy="237000"/>
          </a:xfrm>
        </p:grpSpPr>
        <p:sp>
          <p:nvSpPr>
            <p:cNvPr id="503" name="Google Shape;503;p3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504" name="Google Shape;504;p3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05" name="Google Shape;505;p33"/>
          <p:cNvGrpSpPr/>
          <p:nvPr/>
        </p:nvGrpSpPr>
        <p:grpSpPr>
          <a:xfrm>
            <a:off x="6568516" y="2840218"/>
            <a:ext cx="335400" cy="237000"/>
            <a:chOff x="1911775" y="4636234"/>
            <a:chExt cx="335400" cy="237000"/>
          </a:xfrm>
        </p:grpSpPr>
        <p:sp>
          <p:nvSpPr>
            <p:cNvPr id="506" name="Google Shape;506;p3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507" name="Google Shape;507;p3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08" name="Google Shape;508;p33"/>
          <p:cNvGrpSpPr/>
          <p:nvPr/>
        </p:nvGrpSpPr>
        <p:grpSpPr>
          <a:xfrm>
            <a:off x="6568516" y="2599794"/>
            <a:ext cx="335400" cy="237000"/>
            <a:chOff x="1911775" y="4636234"/>
            <a:chExt cx="335400" cy="237000"/>
          </a:xfrm>
        </p:grpSpPr>
        <p:sp>
          <p:nvSpPr>
            <p:cNvPr id="509" name="Google Shape;509;p3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510" name="Google Shape;510;p3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11" name="Google Shape;511;p33"/>
          <p:cNvGrpSpPr/>
          <p:nvPr/>
        </p:nvGrpSpPr>
        <p:grpSpPr>
          <a:xfrm>
            <a:off x="6568516" y="2365939"/>
            <a:ext cx="335400" cy="237000"/>
            <a:chOff x="1911775" y="4636234"/>
            <a:chExt cx="335400" cy="237000"/>
          </a:xfrm>
        </p:grpSpPr>
        <p:sp>
          <p:nvSpPr>
            <p:cNvPr id="512" name="Google Shape;512;p3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513" name="Google Shape;513;p3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514" name="Google Shape;514;p33"/>
          <p:cNvSpPr txBox="1"/>
          <p:nvPr/>
        </p:nvSpPr>
        <p:spPr>
          <a:xfrm>
            <a:off x="5430175" y="2318526"/>
            <a:ext cx="1129800" cy="25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9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15" name="Google Shape;515;p33"/>
          <p:cNvCxnSpPr/>
          <p:nvPr/>
        </p:nvCxnSpPr>
        <p:spPr>
          <a:xfrm rot="10800000" flipH="1">
            <a:off x="6569266" y="3336334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6" name="Google Shape;516;p33"/>
          <p:cNvSpPr txBox="1"/>
          <p:nvPr/>
        </p:nvSpPr>
        <p:spPr>
          <a:xfrm>
            <a:off x="4552325" y="1348150"/>
            <a:ext cx="3369900" cy="35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Q: If we use the 10 buckets on the right, where should our six items go? </a:t>
            </a:r>
            <a:endParaRPr/>
          </a:p>
        </p:txBody>
      </p:sp>
      <p:sp>
        <p:nvSpPr>
          <p:cNvPr id="517" name="Google Shape;517;p33"/>
          <p:cNvSpPr/>
          <p:nvPr/>
        </p:nvSpPr>
        <p:spPr>
          <a:xfrm>
            <a:off x="6568516" y="4240326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518" name="Google Shape;518;p33"/>
          <p:cNvGrpSpPr/>
          <p:nvPr/>
        </p:nvGrpSpPr>
        <p:grpSpPr>
          <a:xfrm>
            <a:off x="6568516" y="4474708"/>
            <a:ext cx="335400" cy="237000"/>
            <a:chOff x="1911775" y="4636234"/>
            <a:chExt cx="335400" cy="237000"/>
          </a:xfrm>
        </p:grpSpPr>
        <p:sp>
          <p:nvSpPr>
            <p:cNvPr id="519" name="Google Shape;519;p3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520" name="Google Shape;520;p3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21" name="Google Shape;521;p33"/>
          <p:cNvGrpSpPr/>
          <p:nvPr/>
        </p:nvGrpSpPr>
        <p:grpSpPr>
          <a:xfrm>
            <a:off x="6568516" y="4000297"/>
            <a:ext cx="335400" cy="237000"/>
            <a:chOff x="1911775" y="4636234"/>
            <a:chExt cx="335400" cy="237000"/>
          </a:xfrm>
        </p:grpSpPr>
        <p:sp>
          <p:nvSpPr>
            <p:cNvPr id="522" name="Google Shape;522;p3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523" name="Google Shape;523;p3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524" name="Google Shape;524;p33"/>
          <p:cNvGrpSpPr/>
          <p:nvPr/>
        </p:nvGrpSpPr>
        <p:grpSpPr>
          <a:xfrm>
            <a:off x="6568516" y="3766442"/>
            <a:ext cx="335400" cy="237000"/>
            <a:chOff x="1911775" y="4636234"/>
            <a:chExt cx="335400" cy="237000"/>
          </a:xfrm>
        </p:grpSpPr>
        <p:sp>
          <p:nvSpPr>
            <p:cNvPr id="525" name="Google Shape;525;p3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526" name="Google Shape;526;p3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cxnSp>
        <p:nvCxnSpPr>
          <p:cNvPr id="527" name="Google Shape;527;p33"/>
          <p:cNvCxnSpPr/>
          <p:nvPr/>
        </p:nvCxnSpPr>
        <p:spPr>
          <a:xfrm rot="10800000" flipH="1">
            <a:off x="6569266" y="4274382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8" name="Google Shape;528;p33"/>
          <p:cNvSpPr txBox="1"/>
          <p:nvPr/>
        </p:nvSpPr>
        <p:spPr>
          <a:xfrm>
            <a:off x="781975" y="1151875"/>
            <a:ext cx="1129800" cy="3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3124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4583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20382827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29" name="Google Shape;529;p33"/>
          <p:cNvSpPr/>
          <p:nvPr/>
        </p:nvSpPr>
        <p:spPr>
          <a:xfrm>
            <a:off x="2558227" y="3741677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snack</a:t>
            </a:r>
            <a:endParaRPr/>
          </a:p>
        </p:txBody>
      </p:sp>
      <p:sp>
        <p:nvSpPr>
          <p:cNvPr id="530" name="Google Shape;530;p33"/>
          <p:cNvSpPr/>
          <p:nvPr/>
        </p:nvSpPr>
        <p:spPr>
          <a:xfrm>
            <a:off x="1911775" y="373970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31" name="Google Shape;531;p33"/>
          <p:cNvSpPr/>
          <p:nvPr/>
        </p:nvSpPr>
        <p:spPr>
          <a:xfrm>
            <a:off x="1911775" y="440525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32" name="Google Shape;532;p33"/>
          <p:cNvSpPr/>
          <p:nvPr/>
        </p:nvSpPr>
        <p:spPr>
          <a:xfrm>
            <a:off x="1911775" y="4636234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33" name="Google Shape;533;p33"/>
          <p:cNvCxnSpPr/>
          <p:nvPr/>
        </p:nvCxnSpPr>
        <p:spPr>
          <a:xfrm rot="10800000" flipH="1">
            <a:off x="1912534" y="4664508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34" name="Google Shape;534;p33"/>
          <p:cNvCxnSpPr>
            <a:endCxn id="529" idx="1"/>
          </p:cNvCxnSpPr>
          <p:nvPr/>
        </p:nvCxnSpPr>
        <p:spPr>
          <a:xfrm>
            <a:off x="2049427" y="3868877"/>
            <a:ext cx="508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35" name="Google Shape;535;p33"/>
          <p:cNvSpPr txBox="1"/>
          <p:nvPr/>
        </p:nvSpPr>
        <p:spPr>
          <a:xfrm>
            <a:off x="1911775" y="3305521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536" name="Google Shape;536;p33"/>
          <p:cNvSpPr txBox="1"/>
          <p:nvPr/>
        </p:nvSpPr>
        <p:spPr>
          <a:xfrm>
            <a:off x="1911775" y="3988945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537" name="Google Shape;537;p33"/>
          <p:cNvSpPr/>
          <p:nvPr/>
        </p:nvSpPr>
        <p:spPr>
          <a:xfrm>
            <a:off x="2558225" y="4388023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potato</a:t>
            </a:r>
            <a:endParaRPr/>
          </a:p>
        </p:txBody>
      </p:sp>
      <p:sp>
        <p:nvSpPr>
          <p:cNvPr id="538" name="Google Shape;538;p33"/>
          <p:cNvSpPr/>
          <p:nvPr/>
        </p:nvSpPr>
        <p:spPr>
          <a:xfrm>
            <a:off x="3615125" y="4388023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rotato</a:t>
            </a:r>
            <a:endParaRPr/>
          </a:p>
        </p:txBody>
      </p:sp>
      <p:sp>
        <p:nvSpPr>
          <p:cNvPr id="539" name="Google Shape;539;p33"/>
          <p:cNvSpPr/>
          <p:nvPr/>
        </p:nvSpPr>
        <p:spPr>
          <a:xfrm>
            <a:off x="4672025" y="4388023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totato</a:t>
            </a:r>
            <a:endParaRPr/>
          </a:p>
        </p:txBody>
      </p:sp>
      <p:cxnSp>
        <p:nvCxnSpPr>
          <p:cNvPr id="540" name="Google Shape;540;p33"/>
          <p:cNvCxnSpPr>
            <a:stCxn id="537" idx="3"/>
            <a:endCxn id="538" idx="1"/>
          </p:cNvCxnSpPr>
          <p:nvPr/>
        </p:nvCxnSpPr>
        <p:spPr>
          <a:xfrm>
            <a:off x="3363725" y="4515223"/>
            <a:ext cx="251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1" name="Google Shape;541;p33"/>
          <p:cNvCxnSpPr>
            <a:stCxn id="538" idx="3"/>
            <a:endCxn id="539" idx="1"/>
          </p:cNvCxnSpPr>
          <p:nvPr/>
        </p:nvCxnSpPr>
        <p:spPr>
          <a:xfrm>
            <a:off x="4420625" y="4515223"/>
            <a:ext cx="251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42" name="Google Shape;542;p33"/>
          <p:cNvCxnSpPr>
            <a:endCxn id="537" idx="1"/>
          </p:cNvCxnSpPr>
          <p:nvPr/>
        </p:nvCxnSpPr>
        <p:spPr>
          <a:xfrm>
            <a:off x="2049425" y="4515223"/>
            <a:ext cx="508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43" name="Google Shape;543;p33"/>
          <p:cNvSpPr/>
          <p:nvPr/>
        </p:nvSpPr>
        <p:spPr>
          <a:xfrm>
            <a:off x="1911775" y="237895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44" name="Google Shape;544;p33"/>
          <p:cNvCxnSpPr>
            <a:endCxn id="545" idx="1"/>
          </p:cNvCxnSpPr>
          <p:nvPr/>
        </p:nvCxnSpPr>
        <p:spPr>
          <a:xfrm>
            <a:off x="2035413" y="2493150"/>
            <a:ext cx="565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46" name="Google Shape;546;p33"/>
          <p:cNvSpPr/>
          <p:nvPr/>
        </p:nvSpPr>
        <p:spPr>
          <a:xfrm>
            <a:off x="2586480" y="3063900"/>
            <a:ext cx="6501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dog</a:t>
            </a:r>
            <a:endParaRPr/>
          </a:p>
        </p:txBody>
      </p:sp>
      <p:sp>
        <p:nvSpPr>
          <p:cNvPr id="545" name="Google Shape;545;p33"/>
          <p:cNvSpPr/>
          <p:nvPr/>
        </p:nvSpPr>
        <p:spPr>
          <a:xfrm>
            <a:off x="2600613" y="2365950"/>
            <a:ext cx="6501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</a:t>
            </a:r>
            <a:endParaRPr/>
          </a:p>
        </p:txBody>
      </p:sp>
      <p:sp>
        <p:nvSpPr>
          <p:cNvPr id="547" name="Google Shape;547;p33"/>
          <p:cNvSpPr/>
          <p:nvPr/>
        </p:nvSpPr>
        <p:spPr>
          <a:xfrm>
            <a:off x="1911775" y="125520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48" name="Google Shape;548;p33"/>
          <p:cNvSpPr/>
          <p:nvPr/>
        </p:nvSpPr>
        <p:spPr>
          <a:xfrm>
            <a:off x="1911775" y="148380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49" name="Google Shape;549;p33"/>
          <p:cNvSpPr/>
          <p:nvPr/>
        </p:nvSpPr>
        <p:spPr>
          <a:xfrm>
            <a:off x="1911775" y="307415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50" name="Google Shape;550;p33"/>
          <p:cNvCxnSpPr/>
          <p:nvPr/>
        </p:nvCxnSpPr>
        <p:spPr>
          <a:xfrm rot="10800000" flipH="1">
            <a:off x="1922234" y="1277033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1" name="Google Shape;551;p33"/>
          <p:cNvCxnSpPr/>
          <p:nvPr/>
        </p:nvCxnSpPr>
        <p:spPr>
          <a:xfrm rot="10800000" flipH="1">
            <a:off x="1922234" y="1505633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2" name="Google Shape;552;p33"/>
          <p:cNvCxnSpPr>
            <a:endCxn id="546" idx="1"/>
          </p:cNvCxnSpPr>
          <p:nvPr/>
        </p:nvCxnSpPr>
        <p:spPr>
          <a:xfrm>
            <a:off x="2063580" y="3191100"/>
            <a:ext cx="522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53" name="Google Shape;553;p33"/>
          <p:cNvSpPr txBox="1"/>
          <p:nvPr/>
        </p:nvSpPr>
        <p:spPr>
          <a:xfrm>
            <a:off x="1911775" y="1823921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554" name="Google Shape;554;p33"/>
          <p:cNvSpPr txBox="1"/>
          <p:nvPr/>
        </p:nvSpPr>
        <p:spPr>
          <a:xfrm>
            <a:off x="1911775" y="260558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34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External Chaining</a:t>
            </a:r>
            <a:endParaRPr/>
          </a:p>
        </p:txBody>
      </p:sp>
      <p:sp>
        <p:nvSpPr>
          <p:cNvPr id="560" name="Google Shape;560;p34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6487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Observation: Can use modulus of hashcode to reduce bucket count.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1" name="Google Shape;561;p34"/>
          <p:cNvSpPr/>
          <p:nvPr/>
        </p:nvSpPr>
        <p:spPr>
          <a:xfrm>
            <a:off x="5196916" y="3302278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62" name="Google Shape;562;p34"/>
          <p:cNvSpPr/>
          <p:nvPr/>
        </p:nvSpPr>
        <p:spPr>
          <a:xfrm>
            <a:off x="5196916" y="353666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63" name="Google Shape;563;p34"/>
          <p:cNvCxnSpPr/>
          <p:nvPr/>
        </p:nvCxnSpPr>
        <p:spPr>
          <a:xfrm rot="10800000" flipH="1">
            <a:off x="5197675" y="3564934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4" name="Google Shape;564;p34"/>
          <p:cNvSpPr/>
          <p:nvPr/>
        </p:nvSpPr>
        <p:spPr>
          <a:xfrm>
            <a:off x="5196916" y="3074073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65" name="Google Shape;565;p34"/>
          <p:cNvSpPr/>
          <p:nvPr/>
        </p:nvSpPr>
        <p:spPr>
          <a:xfrm>
            <a:off x="5196916" y="2840218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66" name="Google Shape;566;p34"/>
          <p:cNvCxnSpPr/>
          <p:nvPr/>
        </p:nvCxnSpPr>
        <p:spPr>
          <a:xfrm rot="10800000" flipH="1">
            <a:off x="5197675" y="2868492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7" name="Google Shape;567;p34"/>
          <p:cNvSpPr/>
          <p:nvPr/>
        </p:nvSpPr>
        <p:spPr>
          <a:xfrm>
            <a:off x="5196916" y="2599794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68" name="Google Shape;568;p34"/>
          <p:cNvSpPr/>
          <p:nvPr/>
        </p:nvSpPr>
        <p:spPr>
          <a:xfrm>
            <a:off x="5196916" y="2365939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69" name="Google Shape;569;p34"/>
          <p:cNvCxnSpPr/>
          <p:nvPr/>
        </p:nvCxnSpPr>
        <p:spPr>
          <a:xfrm rot="10800000" flipH="1">
            <a:off x="5197675" y="2394213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0" name="Google Shape;570;p34"/>
          <p:cNvSpPr txBox="1"/>
          <p:nvPr/>
        </p:nvSpPr>
        <p:spPr>
          <a:xfrm>
            <a:off x="4058575" y="2318526"/>
            <a:ext cx="1129800" cy="251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9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71" name="Google Shape;571;p34"/>
          <p:cNvSpPr txBox="1"/>
          <p:nvPr/>
        </p:nvSpPr>
        <p:spPr>
          <a:xfrm>
            <a:off x="4552325" y="1348150"/>
            <a:ext cx="3369900" cy="77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Q: If we use the 10 buckets on the right, where should our six items go?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Put in bucket = hashCode % 10</a:t>
            </a:r>
            <a:endParaRPr/>
          </a:p>
        </p:txBody>
      </p:sp>
      <p:sp>
        <p:nvSpPr>
          <p:cNvPr id="572" name="Google Shape;572;p34"/>
          <p:cNvSpPr/>
          <p:nvPr/>
        </p:nvSpPr>
        <p:spPr>
          <a:xfrm>
            <a:off x="5196916" y="4240326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73" name="Google Shape;573;p34"/>
          <p:cNvSpPr/>
          <p:nvPr/>
        </p:nvSpPr>
        <p:spPr>
          <a:xfrm>
            <a:off x="5196916" y="4474708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74" name="Google Shape;574;p34"/>
          <p:cNvCxnSpPr/>
          <p:nvPr/>
        </p:nvCxnSpPr>
        <p:spPr>
          <a:xfrm rot="10800000" flipH="1">
            <a:off x="5197675" y="4502982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75" name="Google Shape;575;p34"/>
          <p:cNvSpPr/>
          <p:nvPr/>
        </p:nvSpPr>
        <p:spPr>
          <a:xfrm>
            <a:off x="5196916" y="4000298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76" name="Google Shape;576;p34"/>
          <p:cNvSpPr/>
          <p:nvPr/>
        </p:nvSpPr>
        <p:spPr>
          <a:xfrm>
            <a:off x="5196916" y="3766442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77" name="Google Shape;577;p34"/>
          <p:cNvSpPr/>
          <p:nvPr/>
        </p:nvSpPr>
        <p:spPr>
          <a:xfrm>
            <a:off x="5832031" y="2602925"/>
            <a:ext cx="5652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potato</a:t>
            </a:r>
            <a:endParaRPr sz="1000"/>
          </a:p>
        </p:txBody>
      </p:sp>
      <p:sp>
        <p:nvSpPr>
          <p:cNvPr id="578" name="Google Shape;578;p34"/>
          <p:cNvSpPr/>
          <p:nvPr/>
        </p:nvSpPr>
        <p:spPr>
          <a:xfrm>
            <a:off x="6607780" y="2602925"/>
            <a:ext cx="5652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rotato</a:t>
            </a:r>
            <a:endParaRPr sz="1000"/>
          </a:p>
        </p:txBody>
      </p:sp>
      <p:sp>
        <p:nvSpPr>
          <p:cNvPr id="579" name="Google Shape;579;p34"/>
          <p:cNvSpPr/>
          <p:nvPr/>
        </p:nvSpPr>
        <p:spPr>
          <a:xfrm>
            <a:off x="7412431" y="2602925"/>
            <a:ext cx="5652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totato</a:t>
            </a:r>
            <a:endParaRPr sz="1000"/>
          </a:p>
        </p:txBody>
      </p:sp>
      <p:cxnSp>
        <p:nvCxnSpPr>
          <p:cNvPr id="580" name="Google Shape;580;p34"/>
          <p:cNvCxnSpPr>
            <a:stCxn id="577" idx="3"/>
            <a:endCxn id="578" idx="1"/>
          </p:cNvCxnSpPr>
          <p:nvPr/>
        </p:nvCxnSpPr>
        <p:spPr>
          <a:xfrm>
            <a:off x="6397231" y="2730125"/>
            <a:ext cx="210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81" name="Google Shape;581;p34"/>
          <p:cNvCxnSpPr>
            <a:stCxn id="578" idx="3"/>
            <a:endCxn id="579" idx="1"/>
          </p:cNvCxnSpPr>
          <p:nvPr/>
        </p:nvCxnSpPr>
        <p:spPr>
          <a:xfrm>
            <a:off x="7172980" y="2730125"/>
            <a:ext cx="239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82" name="Google Shape;582;p34"/>
          <p:cNvCxnSpPr>
            <a:endCxn id="577" idx="1"/>
          </p:cNvCxnSpPr>
          <p:nvPr/>
        </p:nvCxnSpPr>
        <p:spPr>
          <a:xfrm>
            <a:off x="5346331" y="2730125"/>
            <a:ext cx="485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83" name="Google Shape;583;p34"/>
          <p:cNvSpPr/>
          <p:nvPr/>
        </p:nvSpPr>
        <p:spPr>
          <a:xfrm>
            <a:off x="5879500" y="3990048"/>
            <a:ext cx="5229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snack</a:t>
            </a:r>
            <a:endParaRPr sz="1000"/>
          </a:p>
        </p:txBody>
      </p:sp>
      <p:cxnSp>
        <p:nvCxnSpPr>
          <p:cNvPr id="584" name="Google Shape;584;p34"/>
          <p:cNvCxnSpPr>
            <a:endCxn id="583" idx="1"/>
          </p:cNvCxnSpPr>
          <p:nvPr/>
        </p:nvCxnSpPr>
        <p:spPr>
          <a:xfrm>
            <a:off x="5370700" y="4117248"/>
            <a:ext cx="508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85" name="Google Shape;585;p34"/>
          <p:cNvSpPr txBox="1"/>
          <p:nvPr/>
        </p:nvSpPr>
        <p:spPr>
          <a:xfrm>
            <a:off x="96175" y="1151875"/>
            <a:ext cx="1129800" cy="3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3124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4583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20382827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553256592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86" name="Google Shape;586;p34"/>
          <p:cNvSpPr/>
          <p:nvPr/>
        </p:nvSpPr>
        <p:spPr>
          <a:xfrm>
            <a:off x="1872427" y="3741677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snack</a:t>
            </a:r>
            <a:endParaRPr/>
          </a:p>
        </p:txBody>
      </p:sp>
      <p:sp>
        <p:nvSpPr>
          <p:cNvPr id="587" name="Google Shape;587;p34"/>
          <p:cNvSpPr/>
          <p:nvPr/>
        </p:nvSpPr>
        <p:spPr>
          <a:xfrm>
            <a:off x="1225975" y="373970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88" name="Google Shape;588;p34"/>
          <p:cNvSpPr/>
          <p:nvPr/>
        </p:nvSpPr>
        <p:spPr>
          <a:xfrm>
            <a:off x="1225975" y="440525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89" name="Google Shape;589;p34"/>
          <p:cNvSpPr/>
          <p:nvPr/>
        </p:nvSpPr>
        <p:spPr>
          <a:xfrm>
            <a:off x="1225975" y="4636234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590" name="Google Shape;590;p34"/>
          <p:cNvCxnSpPr/>
          <p:nvPr/>
        </p:nvCxnSpPr>
        <p:spPr>
          <a:xfrm rot="10800000" flipH="1">
            <a:off x="1226734" y="4664508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91" name="Google Shape;591;p34"/>
          <p:cNvCxnSpPr>
            <a:endCxn id="586" idx="1"/>
          </p:cNvCxnSpPr>
          <p:nvPr/>
        </p:nvCxnSpPr>
        <p:spPr>
          <a:xfrm>
            <a:off x="1363627" y="3868877"/>
            <a:ext cx="508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592" name="Google Shape;592;p34"/>
          <p:cNvSpPr txBox="1"/>
          <p:nvPr/>
        </p:nvSpPr>
        <p:spPr>
          <a:xfrm>
            <a:off x="1225975" y="3305521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593" name="Google Shape;593;p34"/>
          <p:cNvSpPr txBox="1"/>
          <p:nvPr/>
        </p:nvSpPr>
        <p:spPr>
          <a:xfrm>
            <a:off x="1225975" y="3988945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594" name="Google Shape;594;p34"/>
          <p:cNvSpPr/>
          <p:nvPr/>
        </p:nvSpPr>
        <p:spPr>
          <a:xfrm>
            <a:off x="1872425" y="4388023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potato</a:t>
            </a:r>
            <a:endParaRPr/>
          </a:p>
        </p:txBody>
      </p:sp>
      <p:sp>
        <p:nvSpPr>
          <p:cNvPr id="595" name="Google Shape;595;p34"/>
          <p:cNvSpPr/>
          <p:nvPr/>
        </p:nvSpPr>
        <p:spPr>
          <a:xfrm>
            <a:off x="2929325" y="4388023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rotato</a:t>
            </a:r>
            <a:endParaRPr/>
          </a:p>
        </p:txBody>
      </p:sp>
      <p:sp>
        <p:nvSpPr>
          <p:cNvPr id="596" name="Google Shape;596;p34"/>
          <p:cNvSpPr/>
          <p:nvPr/>
        </p:nvSpPr>
        <p:spPr>
          <a:xfrm>
            <a:off x="3986225" y="4388023"/>
            <a:ext cx="8055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totato</a:t>
            </a:r>
            <a:endParaRPr/>
          </a:p>
        </p:txBody>
      </p:sp>
      <p:cxnSp>
        <p:nvCxnSpPr>
          <p:cNvPr id="597" name="Google Shape;597;p34"/>
          <p:cNvCxnSpPr>
            <a:stCxn id="594" idx="3"/>
            <a:endCxn id="595" idx="1"/>
          </p:cNvCxnSpPr>
          <p:nvPr/>
        </p:nvCxnSpPr>
        <p:spPr>
          <a:xfrm>
            <a:off x="2677925" y="4515223"/>
            <a:ext cx="251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8" name="Google Shape;598;p34"/>
          <p:cNvCxnSpPr>
            <a:stCxn id="595" idx="3"/>
            <a:endCxn id="596" idx="1"/>
          </p:cNvCxnSpPr>
          <p:nvPr/>
        </p:nvCxnSpPr>
        <p:spPr>
          <a:xfrm>
            <a:off x="3734825" y="4515223"/>
            <a:ext cx="251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9" name="Google Shape;599;p34"/>
          <p:cNvCxnSpPr>
            <a:endCxn id="594" idx="1"/>
          </p:cNvCxnSpPr>
          <p:nvPr/>
        </p:nvCxnSpPr>
        <p:spPr>
          <a:xfrm>
            <a:off x="1363625" y="4515223"/>
            <a:ext cx="508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00" name="Google Shape;600;p34"/>
          <p:cNvSpPr/>
          <p:nvPr/>
        </p:nvSpPr>
        <p:spPr>
          <a:xfrm>
            <a:off x="1225975" y="237895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601" name="Google Shape;601;p34"/>
          <p:cNvCxnSpPr>
            <a:endCxn id="602" idx="1"/>
          </p:cNvCxnSpPr>
          <p:nvPr/>
        </p:nvCxnSpPr>
        <p:spPr>
          <a:xfrm>
            <a:off x="1349613" y="2493150"/>
            <a:ext cx="565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03" name="Google Shape;603;p34"/>
          <p:cNvSpPr/>
          <p:nvPr/>
        </p:nvSpPr>
        <p:spPr>
          <a:xfrm>
            <a:off x="1900680" y="3063900"/>
            <a:ext cx="6501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dog</a:t>
            </a:r>
            <a:endParaRPr/>
          </a:p>
        </p:txBody>
      </p:sp>
      <p:sp>
        <p:nvSpPr>
          <p:cNvPr id="602" name="Google Shape;602;p34"/>
          <p:cNvSpPr/>
          <p:nvPr/>
        </p:nvSpPr>
        <p:spPr>
          <a:xfrm>
            <a:off x="1914813" y="2365950"/>
            <a:ext cx="6501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cat</a:t>
            </a:r>
            <a:endParaRPr/>
          </a:p>
        </p:txBody>
      </p:sp>
      <p:sp>
        <p:nvSpPr>
          <p:cNvPr id="604" name="Google Shape;604;p34"/>
          <p:cNvSpPr/>
          <p:nvPr/>
        </p:nvSpPr>
        <p:spPr>
          <a:xfrm>
            <a:off x="1225975" y="125520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5" name="Google Shape;605;p34"/>
          <p:cNvSpPr/>
          <p:nvPr/>
        </p:nvSpPr>
        <p:spPr>
          <a:xfrm>
            <a:off x="1225975" y="148380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06" name="Google Shape;606;p34"/>
          <p:cNvSpPr/>
          <p:nvPr/>
        </p:nvSpPr>
        <p:spPr>
          <a:xfrm>
            <a:off x="1225975" y="3074150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607" name="Google Shape;607;p34"/>
          <p:cNvCxnSpPr/>
          <p:nvPr/>
        </p:nvCxnSpPr>
        <p:spPr>
          <a:xfrm rot="10800000" flipH="1">
            <a:off x="1236434" y="1277033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8" name="Google Shape;608;p34"/>
          <p:cNvCxnSpPr/>
          <p:nvPr/>
        </p:nvCxnSpPr>
        <p:spPr>
          <a:xfrm rot="10800000" flipH="1">
            <a:off x="1236434" y="1505633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09" name="Google Shape;609;p34"/>
          <p:cNvCxnSpPr>
            <a:endCxn id="603" idx="1"/>
          </p:cNvCxnSpPr>
          <p:nvPr/>
        </p:nvCxnSpPr>
        <p:spPr>
          <a:xfrm>
            <a:off x="1377780" y="3191100"/>
            <a:ext cx="522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10" name="Google Shape;610;p34"/>
          <p:cNvSpPr txBox="1"/>
          <p:nvPr/>
        </p:nvSpPr>
        <p:spPr>
          <a:xfrm>
            <a:off x="1225975" y="1823921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611" name="Google Shape;611;p34"/>
          <p:cNvSpPr txBox="1"/>
          <p:nvPr/>
        </p:nvSpPr>
        <p:spPr>
          <a:xfrm>
            <a:off x="1225975" y="2605589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cxnSp>
        <p:nvCxnSpPr>
          <p:cNvPr id="612" name="Google Shape;612;p34"/>
          <p:cNvCxnSpPr>
            <a:endCxn id="613" idx="1"/>
          </p:cNvCxnSpPr>
          <p:nvPr/>
        </p:nvCxnSpPr>
        <p:spPr>
          <a:xfrm>
            <a:off x="5370225" y="3429350"/>
            <a:ext cx="511500" cy="4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13" name="Google Shape;613;p34"/>
          <p:cNvSpPr/>
          <p:nvPr/>
        </p:nvSpPr>
        <p:spPr>
          <a:xfrm>
            <a:off x="5881725" y="3306950"/>
            <a:ext cx="5229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cat</a:t>
            </a:r>
            <a:endParaRPr sz="1000"/>
          </a:p>
        </p:txBody>
      </p:sp>
      <p:sp>
        <p:nvSpPr>
          <p:cNvPr id="614" name="Google Shape;614;p34"/>
          <p:cNvSpPr/>
          <p:nvPr/>
        </p:nvSpPr>
        <p:spPr>
          <a:xfrm>
            <a:off x="5874900" y="3052075"/>
            <a:ext cx="5229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dog</a:t>
            </a:r>
            <a:endParaRPr sz="1000"/>
          </a:p>
        </p:txBody>
      </p:sp>
      <p:cxnSp>
        <p:nvCxnSpPr>
          <p:cNvPr id="615" name="Google Shape;615;p34"/>
          <p:cNvCxnSpPr>
            <a:endCxn id="614" idx="1"/>
          </p:cNvCxnSpPr>
          <p:nvPr/>
        </p:nvCxnSpPr>
        <p:spPr>
          <a:xfrm>
            <a:off x="5352000" y="3179275"/>
            <a:ext cx="522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16" name="Google Shape;616;p34"/>
          <p:cNvCxnSpPr/>
          <p:nvPr/>
        </p:nvCxnSpPr>
        <p:spPr>
          <a:xfrm rot="10800000" flipH="1">
            <a:off x="5212163" y="3793534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17" name="Google Shape;617;p34"/>
          <p:cNvCxnSpPr/>
          <p:nvPr/>
        </p:nvCxnSpPr>
        <p:spPr>
          <a:xfrm rot="10800000" flipH="1">
            <a:off x="5197675" y="4279711"/>
            <a:ext cx="333900" cy="1929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5"/>
          <p:cNvSpPr/>
          <p:nvPr/>
        </p:nvSpPr>
        <p:spPr>
          <a:xfrm>
            <a:off x="3167000" y="2899867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23" name="Google Shape;623;p35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External Chaining Performance</a:t>
            </a:r>
            <a:endParaRPr/>
          </a:p>
        </p:txBody>
      </p:sp>
      <p:sp>
        <p:nvSpPr>
          <p:cNvPr id="624" name="Google Shape;624;p35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174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Depends on the number of items in the ‘bucket’.</a:t>
            </a:r>
            <a:endParaRPr dirty="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If N items are distributed across M buckets, average time grows with       N/M = L, also known as the </a:t>
            </a:r>
            <a:r>
              <a:rPr lang="en" b="1" i="1" dirty="0"/>
              <a:t>load factor</a:t>
            </a:r>
            <a:r>
              <a:rPr lang="en" dirty="0"/>
              <a:t>.</a:t>
            </a:r>
            <a:endParaRPr dirty="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dirty="0"/>
              <a:t>Average runtime is </a:t>
            </a:r>
            <a:r>
              <a:rPr lang="en" sz="2000" dirty="0"/>
              <a:t>Θ(L).</a:t>
            </a:r>
            <a:endParaRPr sz="2000" dirty="0"/>
          </a:p>
        </p:txBody>
      </p:sp>
      <p:sp>
        <p:nvSpPr>
          <p:cNvPr id="625" name="Google Shape;625;p35"/>
          <p:cNvSpPr/>
          <p:nvPr/>
        </p:nvSpPr>
        <p:spPr>
          <a:xfrm>
            <a:off x="3737250" y="336661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6" name="Google Shape;626;p35"/>
          <p:cNvSpPr/>
          <p:nvPr/>
        </p:nvSpPr>
        <p:spPr>
          <a:xfrm>
            <a:off x="3167000" y="3361927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627" name="Google Shape;627;p35"/>
          <p:cNvCxnSpPr>
            <a:endCxn id="625" idx="1"/>
          </p:cNvCxnSpPr>
          <p:nvPr/>
        </p:nvCxnSpPr>
        <p:spPr>
          <a:xfrm>
            <a:off x="3359850" y="348661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28" name="Google Shape;628;p35"/>
          <p:cNvSpPr/>
          <p:nvPr/>
        </p:nvSpPr>
        <p:spPr>
          <a:xfrm>
            <a:off x="3167000" y="3596309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29" name="Google Shape;629;p35"/>
          <p:cNvSpPr/>
          <p:nvPr/>
        </p:nvSpPr>
        <p:spPr>
          <a:xfrm>
            <a:off x="3167000" y="3133722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30" name="Google Shape;630;p35"/>
          <p:cNvSpPr/>
          <p:nvPr/>
        </p:nvSpPr>
        <p:spPr>
          <a:xfrm>
            <a:off x="3167000" y="2659443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31" name="Google Shape;631;p35"/>
          <p:cNvSpPr/>
          <p:nvPr/>
        </p:nvSpPr>
        <p:spPr>
          <a:xfrm>
            <a:off x="3167000" y="2425588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32" name="Google Shape;632;p35"/>
          <p:cNvSpPr/>
          <p:nvPr/>
        </p:nvSpPr>
        <p:spPr>
          <a:xfrm>
            <a:off x="3737250" y="3128749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3" name="Google Shape;633;p35"/>
          <p:cNvCxnSpPr>
            <a:endCxn id="632" idx="1"/>
          </p:cNvCxnSpPr>
          <p:nvPr/>
        </p:nvCxnSpPr>
        <p:spPr>
          <a:xfrm>
            <a:off x="3359850" y="3248749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34" name="Google Shape;634;p35"/>
          <p:cNvSpPr/>
          <p:nvPr/>
        </p:nvSpPr>
        <p:spPr>
          <a:xfrm>
            <a:off x="3742505" y="2885933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5" name="Google Shape;635;p35"/>
          <p:cNvCxnSpPr>
            <a:endCxn id="634" idx="1"/>
          </p:cNvCxnSpPr>
          <p:nvPr/>
        </p:nvCxnSpPr>
        <p:spPr>
          <a:xfrm>
            <a:off x="3365105" y="3005933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36" name="Google Shape;636;p35"/>
          <p:cNvSpPr/>
          <p:nvPr/>
        </p:nvSpPr>
        <p:spPr>
          <a:xfrm>
            <a:off x="3742505" y="2643117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7" name="Google Shape;637;p35"/>
          <p:cNvCxnSpPr>
            <a:endCxn id="636" idx="1"/>
          </p:cNvCxnSpPr>
          <p:nvPr/>
        </p:nvCxnSpPr>
        <p:spPr>
          <a:xfrm>
            <a:off x="3365105" y="2763117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38" name="Google Shape;638;p35"/>
          <p:cNvSpPr/>
          <p:nvPr/>
        </p:nvSpPr>
        <p:spPr>
          <a:xfrm>
            <a:off x="3742505" y="241145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39" name="Google Shape;639;p35"/>
          <p:cNvCxnSpPr>
            <a:endCxn id="638" idx="1"/>
          </p:cNvCxnSpPr>
          <p:nvPr/>
        </p:nvCxnSpPr>
        <p:spPr>
          <a:xfrm>
            <a:off x="3365105" y="253145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40" name="Google Shape;640;p35"/>
          <p:cNvSpPr/>
          <p:nvPr/>
        </p:nvSpPr>
        <p:spPr>
          <a:xfrm>
            <a:off x="3737250" y="3582172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41" name="Google Shape;641;p35"/>
          <p:cNvCxnSpPr>
            <a:endCxn id="640" idx="1"/>
          </p:cNvCxnSpPr>
          <p:nvPr/>
        </p:nvCxnSpPr>
        <p:spPr>
          <a:xfrm>
            <a:off x="3359850" y="3702172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42" name="Google Shape;642;p35"/>
          <p:cNvSpPr/>
          <p:nvPr/>
        </p:nvSpPr>
        <p:spPr>
          <a:xfrm>
            <a:off x="4222050" y="3129220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3" name="Google Shape;643;p35"/>
          <p:cNvSpPr/>
          <p:nvPr/>
        </p:nvSpPr>
        <p:spPr>
          <a:xfrm>
            <a:off x="4761700" y="3129220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4" name="Google Shape;644;p35"/>
          <p:cNvSpPr/>
          <p:nvPr/>
        </p:nvSpPr>
        <p:spPr>
          <a:xfrm>
            <a:off x="4222050" y="2878216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5" name="Google Shape;645;p35"/>
          <p:cNvSpPr/>
          <p:nvPr/>
        </p:nvSpPr>
        <p:spPr>
          <a:xfrm>
            <a:off x="4222176" y="2627216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46" name="Google Shape;646;p35"/>
          <p:cNvCxnSpPr>
            <a:endCxn id="645" idx="1"/>
          </p:cNvCxnSpPr>
          <p:nvPr/>
        </p:nvCxnSpPr>
        <p:spPr>
          <a:xfrm>
            <a:off x="3993876" y="2751266"/>
            <a:ext cx="22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7" name="Google Shape;647;p35"/>
          <p:cNvCxnSpPr>
            <a:stCxn id="634" idx="3"/>
            <a:endCxn id="644" idx="1"/>
          </p:cNvCxnSpPr>
          <p:nvPr/>
        </p:nvCxnSpPr>
        <p:spPr>
          <a:xfrm rot="10800000" flipH="1">
            <a:off x="3993905" y="3002333"/>
            <a:ext cx="228000" cy="3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8" name="Google Shape;648;p35"/>
          <p:cNvCxnSpPr>
            <a:endCxn id="642" idx="1"/>
          </p:cNvCxnSpPr>
          <p:nvPr/>
        </p:nvCxnSpPr>
        <p:spPr>
          <a:xfrm>
            <a:off x="3988650" y="3253270"/>
            <a:ext cx="233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49" name="Google Shape;649;p35"/>
          <p:cNvCxnSpPr>
            <a:endCxn id="643" idx="1"/>
          </p:cNvCxnSpPr>
          <p:nvPr/>
        </p:nvCxnSpPr>
        <p:spPr>
          <a:xfrm>
            <a:off x="4473400" y="3253270"/>
            <a:ext cx="28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50" name="Google Shape;650;p35"/>
          <p:cNvSpPr/>
          <p:nvPr/>
        </p:nvSpPr>
        <p:spPr>
          <a:xfrm>
            <a:off x="4223500" y="3578668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1" name="Google Shape;651;p35"/>
          <p:cNvCxnSpPr>
            <a:stCxn id="640" idx="3"/>
            <a:endCxn id="650" idx="1"/>
          </p:cNvCxnSpPr>
          <p:nvPr/>
        </p:nvCxnSpPr>
        <p:spPr>
          <a:xfrm>
            <a:off x="3988650" y="3702172"/>
            <a:ext cx="234900" cy="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52" name="Google Shape;652;p35"/>
          <p:cNvSpPr txBox="1"/>
          <p:nvPr/>
        </p:nvSpPr>
        <p:spPr>
          <a:xfrm>
            <a:off x="2792400" y="3819400"/>
            <a:ext cx="3559200" cy="3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Load factor: 11/6 = 1.83</a:t>
            </a:r>
            <a:endParaRPr/>
          </a:p>
        </p:txBody>
      </p:sp>
      <p:sp>
        <p:nvSpPr>
          <p:cNvPr id="653" name="Google Shape;653;p35"/>
          <p:cNvSpPr txBox="1"/>
          <p:nvPr/>
        </p:nvSpPr>
        <p:spPr>
          <a:xfrm>
            <a:off x="366575" y="4292375"/>
            <a:ext cx="8548800" cy="7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Obvious observation: If L is small, our data structure will be very fast.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Question: As N grows, what can we do to ensure that L stays small?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4" name="Google Shape;654;p35"/>
          <p:cNvSpPr txBox="1"/>
          <p:nvPr/>
        </p:nvSpPr>
        <p:spPr>
          <a:xfrm>
            <a:off x="2884522" y="2328675"/>
            <a:ext cx="288300" cy="14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2E9"/>
        </a:solidFill>
        <a:effectLst/>
      </p:bgPr>
    </p:bg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p36"/>
          <p:cNvSpPr/>
          <p:nvPr/>
        </p:nvSpPr>
        <p:spPr>
          <a:xfrm>
            <a:off x="459800" y="2951868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0" name="Google Shape;660;p36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Resizing: http://yellkey.com</a:t>
            </a:r>
            <a:r>
              <a:rPr lang="en">
                <a:solidFill>
                  <a:srgbClr val="208920"/>
                </a:solidFill>
              </a:rPr>
              <a:t>/skin</a:t>
            </a:r>
            <a:endParaRPr>
              <a:solidFill>
                <a:srgbClr val="208920"/>
              </a:solidFill>
            </a:endParaRPr>
          </a:p>
        </p:txBody>
      </p:sp>
      <p:sp>
        <p:nvSpPr>
          <p:cNvPr id="661" name="Google Shape;661;p36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7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Whenever L=N/M exceeds some number, increase M by resizing.</a:t>
            </a:r>
            <a:endParaRPr sz="200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Question: In which bin will the apple appear after resizing?</a:t>
            </a:r>
            <a:endParaRPr sz="2000"/>
          </a:p>
        </p:txBody>
      </p:sp>
      <p:sp>
        <p:nvSpPr>
          <p:cNvPr id="662" name="Google Shape;662;p36"/>
          <p:cNvSpPr/>
          <p:nvPr/>
        </p:nvSpPr>
        <p:spPr>
          <a:xfrm>
            <a:off x="459800" y="3400301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3" name="Google Shape;663;p36"/>
          <p:cNvSpPr/>
          <p:nvPr/>
        </p:nvSpPr>
        <p:spPr>
          <a:xfrm>
            <a:off x="459800" y="2507484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64" name="Google Shape;664;p36"/>
          <p:cNvSpPr txBox="1"/>
          <p:nvPr/>
        </p:nvSpPr>
        <p:spPr>
          <a:xfrm>
            <a:off x="243000" y="4033000"/>
            <a:ext cx="3559200" cy="3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Load factor: 4/4 = 1</a:t>
            </a:r>
            <a:endParaRPr/>
          </a:p>
        </p:txBody>
      </p:sp>
      <p:pic>
        <p:nvPicPr>
          <p:cNvPr id="665" name="Google Shape;66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8775" y="2567675"/>
            <a:ext cx="409575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6" name="Google Shape;666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8763" y="3443048"/>
            <a:ext cx="409575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7" name="Google Shape;667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3702" y="2096132"/>
            <a:ext cx="352425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8" name="Google Shape;668;p3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20602" y="2105657"/>
            <a:ext cx="381000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669" name="Google Shape;669;p36"/>
          <p:cNvSpPr txBox="1"/>
          <p:nvPr/>
        </p:nvSpPr>
        <p:spPr>
          <a:xfrm>
            <a:off x="187975" y="20724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70" name="Google Shape;670;p36"/>
          <p:cNvSpPr/>
          <p:nvPr/>
        </p:nvSpPr>
        <p:spPr>
          <a:xfrm>
            <a:off x="459800" y="2059050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671" name="Google Shape;671;p36"/>
          <p:cNvCxnSpPr>
            <a:endCxn id="667" idx="1"/>
          </p:cNvCxnSpPr>
          <p:nvPr/>
        </p:nvCxnSpPr>
        <p:spPr>
          <a:xfrm>
            <a:off x="697702" y="2282395"/>
            <a:ext cx="576000" cy="9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2" name="Google Shape;672;p36"/>
          <p:cNvCxnSpPr>
            <a:stCxn id="667" idx="3"/>
            <a:endCxn id="668" idx="1"/>
          </p:cNvCxnSpPr>
          <p:nvPr/>
        </p:nvCxnSpPr>
        <p:spPr>
          <a:xfrm>
            <a:off x="1626127" y="2291395"/>
            <a:ext cx="394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73" name="Google Shape;673;p36"/>
          <p:cNvSpPr txBox="1"/>
          <p:nvPr/>
        </p:nvSpPr>
        <p:spPr>
          <a:xfrm>
            <a:off x="1250323" y="1756745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16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674" name="Google Shape;674;p36"/>
          <p:cNvSpPr txBox="1"/>
          <p:nvPr/>
        </p:nvSpPr>
        <p:spPr>
          <a:xfrm>
            <a:off x="1268809" y="2865573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13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675" name="Google Shape;675;p36"/>
          <p:cNvSpPr txBox="1"/>
          <p:nvPr/>
        </p:nvSpPr>
        <p:spPr>
          <a:xfrm>
            <a:off x="2006361" y="1769545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20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676" name="Google Shape;676;p36"/>
          <p:cNvSpPr txBox="1"/>
          <p:nvPr/>
        </p:nvSpPr>
        <p:spPr>
          <a:xfrm>
            <a:off x="1345009" y="3790875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7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677" name="Google Shape;677;p36"/>
          <p:cNvCxnSpPr>
            <a:endCxn id="665" idx="1"/>
          </p:cNvCxnSpPr>
          <p:nvPr/>
        </p:nvCxnSpPr>
        <p:spPr>
          <a:xfrm>
            <a:off x="709575" y="2758175"/>
            <a:ext cx="559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678" name="Google Shape;678;p36"/>
          <p:cNvCxnSpPr>
            <a:endCxn id="666" idx="1"/>
          </p:cNvCxnSpPr>
          <p:nvPr/>
        </p:nvCxnSpPr>
        <p:spPr>
          <a:xfrm>
            <a:off x="732963" y="3628786"/>
            <a:ext cx="535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79" name="Google Shape;679;p36"/>
          <p:cNvSpPr/>
          <p:nvPr/>
        </p:nvSpPr>
        <p:spPr>
          <a:xfrm>
            <a:off x="5921225" y="2662368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0" name="Google Shape;680;p36"/>
          <p:cNvSpPr/>
          <p:nvPr/>
        </p:nvSpPr>
        <p:spPr>
          <a:xfrm>
            <a:off x="5921225" y="3110801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1" name="Google Shape;681;p36"/>
          <p:cNvSpPr/>
          <p:nvPr/>
        </p:nvSpPr>
        <p:spPr>
          <a:xfrm>
            <a:off x="5921225" y="2217984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2" name="Google Shape;682;p36"/>
          <p:cNvSpPr txBox="1"/>
          <p:nvPr/>
        </p:nvSpPr>
        <p:spPr>
          <a:xfrm>
            <a:off x="5649400" y="1782924"/>
            <a:ext cx="288300" cy="27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3" name="Google Shape;683;p36"/>
          <p:cNvSpPr/>
          <p:nvPr/>
        </p:nvSpPr>
        <p:spPr>
          <a:xfrm>
            <a:off x="5921225" y="1769550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4" name="Google Shape;684;p36"/>
          <p:cNvSpPr/>
          <p:nvPr/>
        </p:nvSpPr>
        <p:spPr>
          <a:xfrm>
            <a:off x="5921225" y="4013377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5" name="Google Shape;685;p36"/>
          <p:cNvSpPr/>
          <p:nvPr/>
        </p:nvSpPr>
        <p:spPr>
          <a:xfrm>
            <a:off x="5921225" y="3564944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86" name="Google Shape;686;p36"/>
          <p:cNvSpPr txBox="1"/>
          <p:nvPr/>
        </p:nvSpPr>
        <p:spPr>
          <a:xfrm>
            <a:off x="5595375" y="4559825"/>
            <a:ext cx="2288700" cy="3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Load factor: 4/6 = 0.667</a:t>
            </a:r>
            <a:endParaRPr/>
          </a:p>
        </p:txBody>
      </p:sp>
      <p:sp>
        <p:nvSpPr>
          <p:cNvPr id="687" name="Google Shape;687;p36"/>
          <p:cNvSpPr txBox="1"/>
          <p:nvPr/>
        </p:nvSpPr>
        <p:spPr>
          <a:xfrm>
            <a:off x="2100947" y="1463620"/>
            <a:ext cx="2013900" cy="15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hashCode() of axe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688" name="Google Shape;688;p36"/>
          <p:cNvCxnSpPr/>
          <p:nvPr/>
        </p:nvCxnSpPr>
        <p:spPr>
          <a:xfrm flipH="1">
            <a:off x="1600550" y="1695425"/>
            <a:ext cx="500400" cy="163200"/>
          </a:xfrm>
          <a:prstGeom prst="straightConnector1">
            <a:avLst/>
          </a:prstGeom>
          <a:noFill/>
          <a:ln w="19050" cap="flat" cmpd="sng">
            <a:solidFill>
              <a:srgbClr val="BE071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Techniques for Storing Data: Ordered Linked List</a:t>
            </a:r>
            <a:endParaRPr/>
          </a:p>
        </p:txBody>
      </p:sp>
      <p:graphicFrame>
        <p:nvGraphicFramePr>
          <p:cNvPr id="43" name="Google Shape;43;p10"/>
          <p:cNvGraphicFramePr/>
          <p:nvPr/>
        </p:nvGraphicFramePr>
        <p:xfrm>
          <a:off x="2741363" y="3894550"/>
          <a:ext cx="3661250" cy="792420"/>
        </p:xfrm>
        <a:graphic>
          <a:graphicData uri="http://schemas.openxmlformats.org/drawingml/2006/table">
            <a:tbl>
              <a:tblPr>
                <a:noFill/>
                <a:tableStyleId>{FAF77C34-901E-4594-8A6C-9F099FC9BAC9}</a:tableStyleId>
              </a:tblPr>
              <a:tblGrid>
                <a:gridCol w="1439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0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insert(x)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Linked List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4" name="Google Shape;44;p10"/>
          <p:cNvSpPr/>
          <p:nvPr/>
        </p:nvSpPr>
        <p:spPr>
          <a:xfrm>
            <a:off x="318475" y="761050"/>
            <a:ext cx="8368200" cy="12261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5" name="Google Shape;45;p10"/>
          <p:cNvCxnSpPr/>
          <p:nvPr/>
        </p:nvCxnSpPr>
        <p:spPr>
          <a:xfrm>
            <a:off x="1385175" y="1992396"/>
            <a:ext cx="0" cy="3657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" name="Google Shape;46;p10"/>
          <p:cNvSpPr txBox="1"/>
          <p:nvPr/>
        </p:nvSpPr>
        <p:spPr>
          <a:xfrm>
            <a:off x="705395" y="1616725"/>
            <a:ext cx="1273500" cy="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contains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47" name="Google Shape;47;p10"/>
          <p:cNvCxnSpPr/>
          <p:nvPr/>
        </p:nvCxnSpPr>
        <p:spPr>
          <a:xfrm>
            <a:off x="7541950" y="1986079"/>
            <a:ext cx="0" cy="3657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Google Shape;48;p10"/>
          <p:cNvSpPr txBox="1"/>
          <p:nvPr/>
        </p:nvSpPr>
        <p:spPr>
          <a:xfrm>
            <a:off x="6992496" y="1602598"/>
            <a:ext cx="1098900" cy="28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insert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9" name="Google Shape;49;p10"/>
          <p:cNvSpPr txBox="1"/>
          <p:nvPr/>
        </p:nvSpPr>
        <p:spPr>
          <a:xfrm>
            <a:off x="3828450" y="4683150"/>
            <a:ext cx="2096700" cy="2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Worst case runtimes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10"/>
          <p:cNvSpPr txBox="1"/>
          <p:nvPr/>
        </p:nvSpPr>
        <p:spPr>
          <a:xfrm>
            <a:off x="7050150" y="3890875"/>
            <a:ext cx="1695900" cy="3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10"/>
          <p:cNvGrpSpPr/>
          <p:nvPr/>
        </p:nvGrpSpPr>
        <p:grpSpPr>
          <a:xfrm>
            <a:off x="554125" y="1039400"/>
            <a:ext cx="7331350" cy="495300"/>
            <a:chOff x="554125" y="2030000"/>
            <a:chExt cx="7331350" cy="495300"/>
          </a:xfrm>
        </p:grpSpPr>
        <p:sp>
          <p:nvSpPr>
            <p:cNvPr id="52" name="Google Shape;52;p10"/>
            <p:cNvSpPr/>
            <p:nvPr/>
          </p:nvSpPr>
          <p:spPr>
            <a:xfrm>
              <a:off x="1106125" y="2030000"/>
              <a:ext cx="495300" cy="495300"/>
            </a:xfrm>
            <a:prstGeom prst="ellipse">
              <a:avLst/>
            </a:prstGeom>
            <a:solidFill>
              <a:srgbClr val="B1DD8B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latin typeface="Consolas"/>
                  <a:ea typeface="Consolas"/>
                  <a:cs typeface="Consolas"/>
                  <a:sym typeface="Consolas"/>
                </a:rPr>
                <a:t>A</a:t>
              </a:r>
              <a:endParaRPr sz="2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3" name="Google Shape;53;p10"/>
            <p:cNvSpPr/>
            <p:nvPr/>
          </p:nvSpPr>
          <p:spPr>
            <a:xfrm>
              <a:off x="3200808" y="2030000"/>
              <a:ext cx="495300" cy="495300"/>
            </a:xfrm>
            <a:prstGeom prst="ellipse">
              <a:avLst/>
            </a:prstGeom>
            <a:solidFill>
              <a:srgbClr val="B1DD8B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latin typeface="Consolas"/>
                  <a:ea typeface="Consolas"/>
                  <a:cs typeface="Consolas"/>
                  <a:sym typeface="Consolas"/>
                </a:rPr>
                <a:t>C</a:t>
              </a:r>
              <a:endParaRPr sz="2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4" name="Google Shape;54;p10"/>
            <p:cNvSpPr/>
            <p:nvPr/>
          </p:nvSpPr>
          <p:spPr>
            <a:xfrm>
              <a:off x="2153467" y="2030000"/>
              <a:ext cx="495300" cy="495300"/>
            </a:xfrm>
            <a:prstGeom prst="ellipse">
              <a:avLst/>
            </a:prstGeom>
            <a:solidFill>
              <a:srgbClr val="B1DD8B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latin typeface="Consolas"/>
                  <a:ea typeface="Consolas"/>
                  <a:cs typeface="Consolas"/>
                  <a:sym typeface="Consolas"/>
                </a:rPr>
                <a:t>B</a:t>
              </a:r>
              <a:endParaRPr sz="2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5" name="Google Shape;55;p10"/>
            <p:cNvSpPr/>
            <p:nvPr/>
          </p:nvSpPr>
          <p:spPr>
            <a:xfrm>
              <a:off x="4248150" y="2030000"/>
              <a:ext cx="495300" cy="495300"/>
            </a:xfrm>
            <a:prstGeom prst="ellipse">
              <a:avLst/>
            </a:prstGeom>
            <a:solidFill>
              <a:srgbClr val="B1DD8B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latin typeface="Consolas"/>
                  <a:ea typeface="Consolas"/>
                  <a:cs typeface="Consolas"/>
                  <a:sym typeface="Consolas"/>
                </a:rPr>
                <a:t>D</a:t>
              </a:r>
              <a:endParaRPr sz="2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6" name="Google Shape;56;p10"/>
            <p:cNvSpPr/>
            <p:nvPr/>
          </p:nvSpPr>
          <p:spPr>
            <a:xfrm>
              <a:off x="5295492" y="2030000"/>
              <a:ext cx="495300" cy="495300"/>
            </a:xfrm>
            <a:prstGeom prst="ellipse">
              <a:avLst/>
            </a:prstGeom>
            <a:solidFill>
              <a:srgbClr val="B1DD8B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latin typeface="Consolas"/>
                  <a:ea typeface="Consolas"/>
                  <a:cs typeface="Consolas"/>
                  <a:sym typeface="Consolas"/>
                </a:rPr>
                <a:t>E</a:t>
              </a:r>
              <a:endParaRPr sz="2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7" name="Google Shape;57;p10"/>
            <p:cNvSpPr/>
            <p:nvPr/>
          </p:nvSpPr>
          <p:spPr>
            <a:xfrm>
              <a:off x="6342833" y="2030000"/>
              <a:ext cx="495300" cy="495300"/>
            </a:xfrm>
            <a:prstGeom prst="ellipse">
              <a:avLst/>
            </a:prstGeom>
            <a:solidFill>
              <a:srgbClr val="B1DD8B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latin typeface="Consolas"/>
                  <a:ea typeface="Consolas"/>
                  <a:cs typeface="Consolas"/>
                  <a:sym typeface="Consolas"/>
                </a:rPr>
                <a:t>F</a:t>
              </a:r>
              <a:endParaRPr sz="2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58" name="Google Shape;58;p10"/>
            <p:cNvSpPr/>
            <p:nvPr/>
          </p:nvSpPr>
          <p:spPr>
            <a:xfrm>
              <a:off x="7390175" y="2030000"/>
              <a:ext cx="495300" cy="495300"/>
            </a:xfrm>
            <a:prstGeom prst="ellipse">
              <a:avLst/>
            </a:prstGeom>
            <a:solidFill>
              <a:srgbClr val="B1DD8B"/>
            </a:solidFill>
            <a:ln w="19050" cap="flat" cmpd="sng">
              <a:solidFill>
                <a:srgbClr val="66666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200">
                  <a:latin typeface="Consolas"/>
                  <a:ea typeface="Consolas"/>
                  <a:cs typeface="Consolas"/>
                  <a:sym typeface="Consolas"/>
                </a:rPr>
                <a:t>G</a:t>
              </a:r>
              <a:endParaRPr sz="22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59" name="Google Shape;59;p10"/>
            <p:cNvCxnSpPr>
              <a:stCxn id="52" idx="6"/>
              <a:endCxn id="54" idx="2"/>
            </p:cNvCxnSpPr>
            <p:nvPr/>
          </p:nvCxnSpPr>
          <p:spPr>
            <a:xfrm>
              <a:off x="1601425" y="2277650"/>
              <a:ext cx="552000" cy="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60" name="Google Shape;60;p10"/>
            <p:cNvCxnSpPr>
              <a:stCxn id="54" idx="6"/>
              <a:endCxn id="53" idx="2"/>
            </p:cNvCxnSpPr>
            <p:nvPr/>
          </p:nvCxnSpPr>
          <p:spPr>
            <a:xfrm>
              <a:off x="2648767" y="2277650"/>
              <a:ext cx="552000" cy="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61" name="Google Shape;61;p10"/>
            <p:cNvCxnSpPr>
              <a:stCxn id="53" idx="6"/>
              <a:endCxn id="55" idx="2"/>
            </p:cNvCxnSpPr>
            <p:nvPr/>
          </p:nvCxnSpPr>
          <p:spPr>
            <a:xfrm>
              <a:off x="3696108" y="2277650"/>
              <a:ext cx="552000" cy="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62" name="Google Shape;62;p10"/>
            <p:cNvCxnSpPr>
              <a:stCxn id="55" idx="6"/>
              <a:endCxn id="56" idx="2"/>
            </p:cNvCxnSpPr>
            <p:nvPr/>
          </p:nvCxnSpPr>
          <p:spPr>
            <a:xfrm>
              <a:off x="4743450" y="2277650"/>
              <a:ext cx="552000" cy="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63" name="Google Shape;63;p10"/>
            <p:cNvCxnSpPr>
              <a:stCxn id="56" idx="6"/>
              <a:endCxn id="57" idx="2"/>
            </p:cNvCxnSpPr>
            <p:nvPr/>
          </p:nvCxnSpPr>
          <p:spPr>
            <a:xfrm>
              <a:off x="5790792" y="2277650"/>
              <a:ext cx="552000" cy="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64" name="Google Shape;64;p10"/>
            <p:cNvCxnSpPr>
              <a:stCxn id="57" idx="6"/>
              <a:endCxn id="58" idx="2"/>
            </p:cNvCxnSpPr>
            <p:nvPr/>
          </p:nvCxnSpPr>
          <p:spPr>
            <a:xfrm>
              <a:off x="6838133" y="2277650"/>
              <a:ext cx="552000" cy="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cxnSp>
          <p:nvCxnSpPr>
            <p:cNvPr id="65" name="Google Shape;65;p10"/>
            <p:cNvCxnSpPr/>
            <p:nvPr/>
          </p:nvCxnSpPr>
          <p:spPr>
            <a:xfrm>
              <a:off x="554125" y="2277650"/>
              <a:ext cx="552000" cy="0"/>
            </a:xfrm>
            <a:prstGeom prst="straightConnector1">
              <a:avLst/>
            </a:prstGeom>
            <a:noFill/>
            <a:ln w="19050" cap="flat" cmpd="sng">
              <a:solidFill>
                <a:srgbClr val="666666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" name="Google Shape;693;p37"/>
          <p:cNvSpPr/>
          <p:nvPr/>
        </p:nvSpPr>
        <p:spPr>
          <a:xfrm>
            <a:off x="459800" y="2951868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94" name="Google Shape;694;p37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 Resizing</a:t>
            </a:r>
            <a:endParaRPr/>
          </a:p>
        </p:txBody>
      </p:sp>
      <p:sp>
        <p:nvSpPr>
          <p:cNvPr id="695" name="Google Shape;695;p37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74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Whenever L=N/M exceeds some number, increase M by resizing.</a:t>
            </a:r>
            <a:endParaRPr sz="200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Question: In which bin will the apple appear after resizing?</a:t>
            </a:r>
            <a:endParaRPr sz="2000"/>
          </a:p>
        </p:txBody>
      </p:sp>
      <p:sp>
        <p:nvSpPr>
          <p:cNvPr id="696" name="Google Shape;696;p37"/>
          <p:cNvSpPr/>
          <p:nvPr/>
        </p:nvSpPr>
        <p:spPr>
          <a:xfrm>
            <a:off x="459800" y="3400301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97" name="Google Shape;697;p37"/>
          <p:cNvSpPr/>
          <p:nvPr/>
        </p:nvSpPr>
        <p:spPr>
          <a:xfrm>
            <a:off x="459800" y="2507484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pic>
        <p:nvPicPr>
          <p:cNvPr id="698" name="Google Shape;698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68775" y="2567675"/>
            <a:ext cx="409575" cy="38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9" name="Google Shape;69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68763" y="3443048"/>
            <a:ext cx="409575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0" name="Google Shape;700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73702" y="2096132"/>
            <a:ext cx="352425" cy="39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1" name="Google Shape;701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020602" y="2105657"/>
            <a:ext cx="381000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702" name="Google Shape;702;p37"/>
          <p:cNvSpPr txBox="1"/>
          <p:nvPr/>
        </p:nvSpPr>
        <p:spPr>
          <a:xfrm>
            <a:off x="187975" y="20724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03" name="Google Shape;703;p37"/>
          <p:cNvSpPr/>
          <p:nvPr/>
        </p:nvSpPr>
        <p:spPr>
          <a:xfrm>
            <a:off x="459800" y="2059050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704" name="Google Shape;704;p37"/>
          <p:cNvCxnSpPr>
            <a:endCxn id="700" idx="1"/>
          </p:cNvCxnSpPr>
          <p:nvPr/>
        </p:nvCxnSpPr>
        <p:spPr>
          <a:xfrm>
            <a:off x="697702" y="2282395"/>
            <a:ext cx="576000" cy="90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05" name="Google Shape;705;p37"/>
          <p:cNvCxnSpPr>
            <a:stCxn id="700" idx="3"/>
            <a:endCxn id="701" idx="1"/>
          </p:cNvCxnSpPr>
          <p:nvPr/>
        </p:nvCxnSpPr>
        <p:spPr>
          <a:xfrm>
            <a:off x="1626127" y="2291395"/>
            <a:ext cx="3945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06" name="Google Shape;706;p37"/>
          <p:cNvSpPr txBox="1"/>
          <p:nvPr/>
        </p:nvSpPr>
        <p:spPr>
          <a:xfrm>
            <a:off x="1250323" y="1756745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16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707" name="Google Shape;707;p37"/>
          <p:cNvSpPr txBox="1"/>
          <p:nvPr/>
        </p:nvSpPr>
        <p:spPr>
          <a:xfrm>
            <a:off x="1268809" y="2865573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13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708" name="Google Shape;708;p37"/>
          <p:cNvSpPr txBox="1"/>
          <p:nvPr/>
        </p:nvSpPr>
        <p:spPr>
          <a:xfrm>
            <a:off x="2006361" y="1769545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20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709" name="Google Shape;709;p37"/>
          <p:cNvSpPr txBox="1"/>
          <p:nvPr/>
        </p:nvSpPr>
        <p:spPr>
          <a:xfrm>
            <a:off x="1345009" y="3790875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7</a:t>
            </a:r>
            <a:endParaRPr>
              <a:solidFill>
                <a:srgbClr val="BE0712"/>
              </a:solidFill>
            </a:endParaRPr>
          </a:p>
        </p:txBody>
      </p:sp>
      <p:cxnSp>
        <p:nvCxnSpPr>
          <p:cNvPr id="710" name="Google Shape;710;p37"/>
          <p:cNvCxnSpPr>
            <a:endCxn id="698" idx="1"/>
          </p:cNvCxnSpPr>
          <p:nvPr/>
        </p:nvCxnSpPr>
        <p:spPr>
          <a:xfrm>
            <a:off x="709575" y="2758175"/>
            <a:ext cx="559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11" name="Google Shape;711;p37"/>
          <p:cNvCxnSpPr>
            <a:endCxn id="699" idx="1"/>
          </p:cNvCxnSpPr>
          <p:nvPr/>
        </p:nvCxnSpPr>
        <p:spPr>
          <a:xfrm>
            <a:off x="732963" y="3628786"/>
            <a:ext cx="535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12" name="Google Shape;712;p37"/>
          <p:cNvSpPr/>
          <p:nvPr/>
        </p:nvSpPr>
        <p:spPr>
          <a:xfrm>
            <a:off x="5921225" y="2662368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3" name="Google Shape;713;p37"/>
          <p:cNvSpPr/>
          <p:nvPr/>
        </p:nvSpPr>
        <p:spPr>
          <a:xfrm>
            <a:off x="5921225" y="3110801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4" name="Google Shape;714;p37"/>
          <p:cNvSpPr/>
          <p:nvPr/>
        </p:nvSpPr>
        <p:spPr>
          <a:xfrm>
            <a:off x="5921225" y="2217984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5" name="Google Shape;715;p37"/>
          <p:cNvSpPr txBox="1"/>
          <p:nvPr/>
        </p:nvSpPr>
        <p:spPr>
          <a:xfrm>
            <a:off x="5649400" y="1782924"/>
            <a:ext cx="288300" cy="270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6" name="Google Shape;716;p37"/>
          <p:cNvSpPr/>
          <p:nvPr/>
        </p:nvSpPr>
        <p:spPr>
          <a:xfrm>
            <a:off x="5921225" y="1769550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7" name="Google Shape;717;p37"/>
          <p:cNvSpPr/>
          <p:nvPr/>
        </p:nvSpPr>
        <p:spPr>
          <a:xfrm>
            <a:off x="5921225" y="4013377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8" name="Google Shape;718;p37"/>
          <p:cNvSpPr/>
          <p:nvPr/>
        </p:nvSpPr>
        <p:spPr>
          <a:xfrm>
            <a:off x="5921225" y="3564944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19" name="Google Shape;719;p37"/>
          <p:cNvSpPr txBox="1"/>
          <p:nvPr/>
        </p:nvSpPr>
        <p:spPr>
          <a:xfrm>
            <a:off x="5595375" y="4559825"/>
            <a:ext cx="2288700" cy="3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Load factor: 4/6 = 0.667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7 % 6 = 1</a:t>
            </a:r>
            <a:endParaRPr/>
          </a:p>
        </p:txBody>
      </p:sp>
      <p:pic>
        <p:nvPicPr>
          <p:cNvPr id="720" name="Google Shape;72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20830" y="2257548"/>
            <a:ext cx="409575" cy="371475"/>
          </a:xfrm>
          <a:prstGeom prst="rect">
            <a:avLst/>
          </a:prstGeom>
          <a:noFill/>
          <a:ln>
            <a:noFill/>
          </a:ln>
        </p:spPr>
      </p:pic>
      <p:sp>
        <p:nvSpPr>
          <p:cNvPr id="721" name="Google Shape;721;p37"/>
          <p:cNvSpPr txBox="1"/>
          <p:nvPr/>
        </p:nvSpPr>
        <p:spPr>
          <a:xfrm>
            <a:off x="6797090" y="1949000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7</a:t>
            </a:r>
            <a:endParaRPr>
              <a:solidFill>
                <a:srgbClr val="BE0712"/>
              </a:solidFill>
            </a:endParaRPr>
          </a:p>
        </p:txBody>
      </p:sp>
      <p:pic>
        <p:nvPicPr>
          <p:cNvPr id="722" name="Google Shape;72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65768" y="2252788"/>
            <a:ext cx="409575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723" name="Google Shape;723;p37"/>
          <p:cNvSpPr txBox="1"/>
          <p:nvPr/>
        </p:nvSpPr>
        <p:spPr>
          <a:xfrm>
            <a:off x="7465815" y="1948998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13</a:t>
            </a:r>
            <a:endParaRPr>
              <a:solidFill>
                <a:srgbClr val="BE0712"/>
              </a:solidFill>
            </a:endParaRPr>
          </a:p>
        </p:txBody>
      </p:sp>
      <p:pic>
        <p:nvPicPr>
          <p:cNvPr id="724" name="Google Shape;724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720845" y="2712240"/>
            <a:ext cx="381000" cy="37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25" name="Google Shape;725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35145" y="3596945"/>
            <a:ext cx="352425" cy="3905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6" name="Google Shape;726;p37"/>
          <p:cNvCxnSpPr>
            <a:endCxn id="720" idx="1"/>
          </p:cNvCxnSpPr>
          <p:nvPr/>
        </p:nvCxnSpPr>
        <p:spPr>
          <a:xfrm>
            <a:off x="6184130" y="2443286"/>
            <a:ext cx="536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27" name="Google Shape;727;p37"/>
          <p:cNvCxnSpPr>
            <a:stCxn id="720" idx="3"/>
            <a:endCxn id="722" idx="1"/>
          </p:cNvCxnSpPr>
          <p:nvPr/>
        </p:nvCxnSpPr>
        <p:spPr>
          <a:xfrm>
            <a:off x="7130405" y="2443286"/>
            <a:ext cx="335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28" name="Google Shape;728;p37"/>
          <p:cNvCxnSpPr>
            <a:endCxn id="724" idx="1"/>
          </p:cNvCxnSpPr>
          <p:nvPr/>
        </p:nvCxnSpPr>
        <p:spPr>
          <a:xfrm>
            <a:off x="6172145" y="2897978"/>
            <a:ext cx="5487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729" name="Google Shape;729;p37"/>
          <p:cNvCxnSpPr>
            <a:endCxn id="725" idx="1"/>
          </p:cNvCxnSpPr>
          <p:nvPr/>
        </p:nvCxnSpPr>
        <p:spPr>
          <a:xfrm>
            <a:off x="6160345" y="3792207"/>
            <a:ext cx="574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30" name="Google Shape;730;p37"/>
          <p:cNvSpPr txBox="1"/>
          <p:nvPr/>
        </p:nvSpPr>
        <p:spPr>
          <a:xfrm>
            <a:off x="6720861" y="3911282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16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731" name="Google Shape;731;p37"/>
          <p:cNvSpPr txBox="1"/>
          <p:nvPr/>
        </p:nvSpPr>
        <p:spPr>
          <a:xfrm>
            <a:off x="6706611" y="3014981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20</a:t>
            </a:r>
            <a:endParaRPr>
              <a:solidFill>
                <a:srgbClr val="BE0712"/>
              </a:solidFill>
            </a:endParaRPr>
          </a:p>
        </p:txBody>
      </p:sp>
      <p:sp>
        <p:nvSpPr>
          <p:cNvPr id="732" name="Google Shape;732;p37"/>
          <p:cNvSpPr txBox="1"/>
          <p:nvPr/>
        </p:nvSpPr>
        <p:spPr>
          <a:xfrm>
            <a:off x="243000" y="4033000"/>
            <a:ext cx="3559200" cy="39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Load factor: 4/4 = 1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D2E9"/>
        </a:solidFill>
        <a:effectLst/>
      </p:bgPr>
    </p:bg>
    <p:spTree>
      <p:nvGrpSpPr>
        <p:cNvPr id="1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38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Negative .hashCodes: http://yellkey.com</a:t>
            </a:r>
            <a:r>
              <a:rPr lang="en">
                <a:solidFill>
                  <a:srgbClr val="208920"/>
                </a:solidFill>
              </a:rPr>
              <a:t>/medical</a:t>
            </a:r>
            <a:endParaRPr>
              <a:solidFill>
                <a:srgbClr val="208920"/>
              </a:solidFill>
            </a:endParaRPr>
          </a:p>
        </p:txBody>
      </p:sp>
      <p:sp>
        <p:nvSpPr>
          <p:cNvPr id="738" name="Google Shape;738;p38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that                  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.hashCode() </a:t>
            </a:r>
            <a:r>
              <a:rPr lang="en"/>
              <a:t>returns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-1</a:t>
            </a:r>
            <a:r>
              <a:rPr lang="en"/>
              <a:t>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Philosophically, into which bucket is it most natural to place this item?</a:t>
            </a:r>
            <a:endParaRPr/>
          </a:p>
        </p:txBody>
      </p:sp>
      <p:pic>
        <p:nvPicPr>
          <p:cNvPr id="739" name="Google Shape;73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8903" y="556491"/>
            <a:ext cx="755650" cy="813550"/>
          </a:xfrm>
          <a:prstGeom prst="rect">
            <a:avLst/>
          </a:prstGeom>
          <a:noFill/>
          <a:ln>
            <a:noFill/>
          </a:ln>
        </p:spPr>
      </p:pic>
      <p:sp>
        <p:nvSpPr>
          <p:cNvPr id="740" name="Google Shape;740;p38"/>
          <p:cNvSpPr/>
          <p:nvPr/>
        </p:nvSpPr>
        <p:spPr>
          <a:xfrm>
            <a:off x="459800" y="3485268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41" name="Google Shape;741;p38"/>
          <p:cNvSpPr/>
          <p:nvPr/>
        </p:nvSpPr>
        <p:spPr>
          <a:xfrm>
            <a:off x="459800" y="3933701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42" name="Google Shape;742;p38"/>
          <p:cNvSpPr/>
          <p:nvPr/>
        </p:nvSpPr>
        <p:spPr>
          <a:xfrm>
            <a:off x="459800" y="3040884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43" name="Google Shape;743;p38"/>
          <p:cNvSpPr txBox="1"/>
          <p:nvPr/>
        </p:nvSpPr>
        <p:spPr>
          <a:xfrm>
            <a:off x="187975" y="26058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44" name="Google Shape;744;p38"/>
          <p:cNvSpPr/>
          <p:nvPr/>
        </p:nvSpPr>
        <p:spPr>
          <a:xfrm>
            <a:off x="459800" y="2592450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p39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Negative .hashCodes</a:t>
            </a:r>
            <a:endParaRPr/>
          </a:p>
        </p:txBody>
      </p:sp>
      <p:sp>
        <p:nvSpPr>
          <p:cNvPr id="750" name="Google Shape;750;p39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that                  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.hashCode() </a:t>
            </a:r>
            <a:r>
              <a:rPr lang="en"/>
              <a:t>returns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-1</a:t>
            </a:r>
            <a:r>
              <a:rPr lang="en"/>
              <a:t>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Philosophically, into which bucket is it most natural to place this item?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I say 3, since    -1 → 3,    0 → 0,    1 → 1,    2 → 2,    3 → 3,    4 → 0, ...</a:t>
            </a:r>
            <a:endParaRPr/>
          </a:p>
        </p:txBody>
      </p:sp>
      <p:pic>
        <p:nvPicPr>
          <p:cNvPr id="751" name="Google Shape;75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8903" y="556491"/>
            <a:ext cx="755650" cy="813550"/>
          </a:xfrm>
          <a:prstGeom prst="rect">
            <a:avLst/>
          </a:prstGeom>
          <a:noFill/>
          <a:ln>
            <a:noFill/>
          </a:ln>
        </p:spPr>
      </p:pic>
      <p:sp>
        <p:nvSpPr>
          <p:cNvPr id="752" name="Google Shape;752;p39"/>
          <p:cNvSpPr/>
          <p:nvPr/>
        </p:nvSpPr>
        <p:spPr>
          <a:xfrm>
            <a:off x="459800" y="3485268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53" name="Google Shape;753;p39"/>
          <p:cNvSpPr/>
          <p:nvPr/>
        </p:nvSpPr>
        <p:spPr>
          <a:xfrm>
            <a:off x="459800" y="3933701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54" name="Google Shape;754;p39"/>
          <p:cNvSpPr/>
          <p:nvPr/>
        </p:nvSpPr>
        <p:spPr>
          <a:xfrm>
            <a:off x="459800" y="3040884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55" name="Google Shape;755;p39"/>
          <p:cNvSpPr txBox="1"/>
          <p:nvPr/>
        </p:nvSpPr>
        <p:spPr>
          <a:xfrm>
            <a:off x="187975" y="26058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56" name="Google Shape;756;p39"/>
          <p:cNvSpPr/>
          <p:nvPr/>
        </p:nvSpPr>
        <p:spPr>
          <a:xfrm>
            <a:off x="459800" y="2592450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757" name="Google Shape;757;p39"/>
          <p:cNvCxnSpPr>
            <a:stCxn id="753" idx="3"/>
            <a:endCxn id="758" idx="1"/>
          </p:cNvCxnSpPr>
          <p:nvPr/>
        </p:nvCxnSpPr>
        <p:spPr>
          <a:xfrm rot="10800000" flipH="1">
            <a:off x="953000" y="4160651"/>
            <a:ext cx="517800" cy="3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59" name="Google Shape;759;p39"/>
          <p:cNvSpPr txBox="1"/>
          <p:nvPr/>
        </p:nvSpPr>
        <p:spPr>
          <a:xfrm>
            <a:off x="1463588" y="3651074"/>
            <a:ext cx="409500" cy="24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-1</a:t>
            </a:r>
            <a:endParaRPr>
              <a:solidFill>
                <a:srgbClr val="BE0712"/>
              </a:solidFill>
            </a:endParaRPr>
          </a:p>
        </p:txBody>
      </p:sp>
      <p:pic>
        <p:nvPicPr>
          <p:cNvPr id="758" name="Google Shape;758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0686" y="3965211"/>
            <a:ext cx="362950" cy="39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4" name="Google Shape;764;p40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Negative .hashCodes in Java</a:t>
            </a:r>
            <a:endParaRPr/>
          </a:p>
        </p:txBody>
      </p:sp>
      <p:sp>
        <p:nvSpPr>
          <p:cNvPr id="765" name="Google Shape;765;p40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Suppose that                  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.hashCode() </a:t>
            </a:r>
            <a:r>
              <a:rPr lang="en"/>
              <a:t>returns </a:t>
            </a:r>
            <a:r>
              <a:rPr lang="en">
                <a:latin typeface="Consolas"/>
                <a:ea typeface="Consolas"/>
                <a:cs typeface="Consolas"/>
                <a:sym typeface="Consolas"/>
              </a:rPr>
              <a:t>-1</a:t>
            </a:r>
            <a:r>
              <a:rPr lang="en"/>
              <a:t>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Unfortunately, -1 % 4 = -1. Will result in index errors!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Use Math.floorMod instead.</a:t>
            </a:r>
            <a:endParaRPr/>
          </a:p>
        </p:txBody>
      </p:sp>
      <p:pic>
        <p:nvPicPr>
          <p:cNvPr id="766" name="Google Shape;76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18903" y="556491"/>
            <a:ext cx="755650" cy="813550"/>
          </a:xfrm>
          <a:prstGeom prst="rect">
            <a:avLst/>
          </a:prstGeom>
          <a:noFill/>
          <a:ln>
            <a:noFill/>
          </a:ln>
        </p:spPr>
      </p:pic>
      <p:sp>
        <p:nvSpPr>
          <p:cNvPr id="767" name="Google Shape;767;p40"/>
          <p:cNvSpPr/>
          <p:nvPr/>
        </p:nvSpPr>
        <p:spPr>
          <a:xfrm>
            <a:off x="459800" y="3485268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68" name="Google Shape;768;p40"/>
          <p:cNvSpPr/>
          <p:nvPr/>
        </p:nvSpPr>
        <p:spPr>
          <a:xfrm>
            <a:off x="459800" y="3933701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69" name="Google Shape;769;p40"/>
          <p:cNvSpPr/>
          <p:nvPr/>
        </p:nvSpPr>
        <p:spPr>
          <a:xfrm>
            <a:off x="459800" y="3040884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70" name="Google Shape;770;p40"/>
          <p:cNvSpPr txBox="1"/>
          <p:nvPr/>
        </p:nvSpPr>
        <p:spPr>
          <a:xfrm>
            <a:off x="187975" y="2605827"/>
            <a:ext cx="288300" cy="17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71" name="Google Shape;771;p40"/>
          <p:cNvSpPr/>
          <p:nvPr/>
        </p:nvSpPr>
        <p:spPr>
          <a:xfrm>
            <a:off x="459800" y="2592450"/>
            <a:ext cx="493200" cy="4545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72" name="Google Shape;772;p40"/>
          <p:cNvSpPr txBox="1"/>
          <p:nvPr/>
        </p:nvSpPr>
        <p:spPr>
          <a:xfrm>
            <a:off x="1300825" y="2414000"/>
            <a:ext cx="6178800" cy="20595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class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ModTest {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static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main(String[] args) {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System.out.println(-1 % 4);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System.out.println(Math.floorMod(-1, 4));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}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highlight>
                  <a:srgbClr val="EFEFEF"/>
                </a:highlight>
              </a:rPr>
              <a:t> </a:t>
            </a:r>
            <a:endParaRPr sz="1100">
              <a:solidFill>
                <a:schemeClr val="dk1"/>
              </a:solidFill>
              <a:highlight>
                <a:srgbClr val="EFEFEF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EFEFEF"/>
              </a:highlight>
            </a:endParaRPr>
          </a:p>
        </p:txBody>
      </p:sp>
      <p:sp>
        <p:nvSpPr>
          <p:cNvPr id="773" name="Google Shape;773;p40"/>
          <p:cNvSpPr txBox="1"/>
          <p:nvPr/>
        </p:nvSpPr>
        <p:spPr>
          <a:xfrm>
            <a:off x="3642200" y="3940925"/>
            <a:ext cx="5141400" cy="9801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93C47D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$</a:t>
            </a:r>
            <a:r>
              <a:rPr lang="en" sz="1600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 java ModTest</a:t>
            </a:r>
            <a:endParaRPr sz="1600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-1</a:t>
            </a:r>
            <a:endParaRPr sz="1600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FFFFF"/>
                </a:solidFill>
                <a:highlight>
                  <a:srgbClr val="000000"/>
                </a:highlight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600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FFFFF"/>
              </a:solidFill>
              <a:highlight>
                <a:srgbClr val="000000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41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Hash Table Definition and Key Implementation Details</a:t>
            </a:r>
            <a:endParaRPr dirty="0"/>
          </a:p>
        </p:txBody>
      </p:sp>
      <p:sp>
        <p:nvSpPr>
          <p:cNvPr id="779" name="Google Shape;779;p41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798100" cy="458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This data structure we’ve designed is called a </a:t>
            </a:r>
            <a:r>
              <a:rPr lang="en" b="1" i="1" dirty="0"/>
              <a:t>hash table</a:t>
            </a:r>
            <a:r>
              <a:rPr lang="en" dirty="0"/>
              <a:t>:</a:t>
            </a:r>
            <a:endParaRPr dirty="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Every item is mapped to a bucket number using a hash function.</a:t>
            </a:r>
            <a:endParaRPr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Typically, computing hash function consists of two steps:</a:t>
            </a:r>
            <a:endParaRPr dirty="0"/>
          </a:p>
          <a:p>
            <a:pPr marL="9144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dirty="0"/>
              <a:t>Computing a hashCode (integer between -2</a:t>
            </a:r>
            <a:r>
              <a:rPr lang="en" baseline="30000" dirty="0"/>
              <a:t>31 </a:t>
            </a:r>
            <a:r>
              <a:rPr lang="en" dirty="0"/>
              <a:t>and 2</a:t>
            </a:r>
            <a:r>
              <a:rPr lang="en" baseline="30000" dirty="0"/>
              <a:t>31 </a:t>
            </a:r>
            <a:r>
              <a:rPr lang="en" dirty="0"/>
              <a:t>- 1).</a:t>
            </a:r>
            <a:endParaRPr dirty="0"/>
          </a:p>
          <a:p>
            <a:pPr marL="9144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dirty="0"/>
              <a:t>Computing index = hashCode modulo M.</a:t>
            </a:r>
            <a:endParaRPr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If L =  N/M gets too large, increase M.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If multiple items map to the same bucket, we have to resolve ambiguity somehow. Two common techniques:</a:t>
            </a:r>
            <a:endParaRPr dirty="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External Chaining (creating a list for each bucket, the technique we just used).</a:t>
            </a:r>
            <a:endParaRPr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Open Addressing (a little stranger, not necessarily better, see extra slides).</a:t>
            </a:r>
            <a:endParaRPr dirty="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dirty="0"/>
              <a:t>May come up at job interviews.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780" name="Google Shape;780;p41"/>
          <p:cNvCxnSpPr/>
          <p:nvPr/>
        </p:nvCxnSpPr>
        <p:spPr>
          <a:xfrm rot="10800000">
            <a:off x="4959850" y="2357800"/>
            <a:ext cx="888900" cy="258300"/>
          </a:xfrm>
          <a:prstGeom prst="straightConnector1">
            <a:avLst/>
          </a:prstGeom>
          <a:noFill/>
          <a:ln w="19050" cap="flat" cmpd="sng">
            <a:solidFill>
              <a:srgbClr val="BE071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81" name="Google Shape;781;p41"/>
          <p:cNvSpPr txBox="1"/>
          <p:nvPr/>
        </p:nvSpPr>
        <p:spPr>
          <a:xfrm>
            <a:off x="5868650" y="2361150"/>
            <a:ext cx="32154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BE0712"/>
                </a:solidFill>
              </a:rPr>
              <a:t>Be careful, negative numbers % M won’t work.</a:t>
            </a:r>
            <a:endParaRPr>
              <a:solidFill>
                <a:srgbClr val="BE071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7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7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77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77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77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7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7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6" name="Google Shape;786;p42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External Chaining Performance</a:t>
            </a:r>
            <a:endParaRPr/>
          </a:p>
        </p:txBody>
      </p:sp>
      <p:sp>
        <p:nvSpPr>
          <p:cNvPr id="787" name="Google Shape;787;p42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364000" cy="69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Assuming items are spread out (e.g. not all in the same bucket):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graphicFrame>
        <p:nvGraphicFramePr>
          <p:cNvPr id="788" name="Google Shape;788;p42"/>
          <p:cNvGraphicFramePr/>
          <p:nvPr/>
        </p:nvGraphicFramePr>
        <p:xfrm>
          <a:off x="4740975" y="1084300"/>
          <a:ext cx="3866025" cy="2011560"/>
        </p:xfrm>
        <a:graphic>
          <a:graphicData uri="http://schemas.openxmlformats.org/drawingml/2006/table">
            <a:tbl>
              <a:tblPr>
                <a:noFill/>
                <a:tableStyleId>{FAF77C34-901E-4594-8A6C-9F099FC9BAC9}</a:tableStyleId>
              </a:tblPr>
              <a:tblGrid>
                <a:gridCol w="1520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2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72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Average case time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insert(x)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External Chaining, Fixed Size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Θ(L)</a:t>
                      </a:r>
                      <a:endParaRPr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External Chaining With Resizing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Balanced BST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89" name="Google Shape;789;p42"/>
          <p:cNvGraphicFramePr/>
          <p:nvPr>
            <p:extLst>
              <p:ext uri="{D42A27DB-BD31-4B8C-83A1-F6EECF244321}">
                <p14:modId xmlns:p14="http://schemas.microsoft.com/office/powerpoint/2010/main" val="3535576152"/>
              </p:ext>
            </p:extLst>
          </p:nvPr>
        </p:nvGraphicFramePr>
        <p:xfrm>
          <a:off x="5502975" y="3313050"/>
          <a:ext cx="2693100" cy="1615350"/>
        </p:xfrm>
        <a:graphic>
          <a:graphicData uri="http://schemas.openxmlformats.org/drawingml/2006/table">
            <a:tbl>
              <a:tblPr>
                <a:noFill/>
                <a:tableStyleId>{FAF77C34-901E-4594-8A6C-9F099FC9BAC9}</a:tableStyleId>
              </a:tblPr>
              <a:tblGrid>
                <a:gridCol w="1520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29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Load Factor L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External Chaining, Fixed Size</a:t>
                      </a:r>
                      <a:endParaRPr dirty="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External Chaining With Resizing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</a:t>
                      </a:r>
                      <a:r>
                        <a:rPr lang="en-US" altLang="zh-CN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</a:t>
                      </a:r>
                      <a:r>
                        <a:rPr lang="en" dirty="0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)</a:t>
                      </a:r>
                      <a:endParaRPr dirty="0"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790" name="Google Shape;790;p42"/>
          <p:cNvSpPr/>
          <p:nvPr/>
        </p:nvSpPr>
        <p:spPr>
          <a:xfrm>
            <a:off x="1033400" y="1756867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91" name="Google Shape;791;p42"/>
          <p:cNvSpPr/>
          <p:nvPr/>
        </p:nvSpPr>
        <p:spPr>
          <a:xfrm>
            <a:off x="1603650" y="222361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42"/>
          <p:cNvSpPr/>
          <p:nvPr/>
        </p:nvSpPr>
        <p:spPr>
          <a:xfrm>
            <a:off x="1033400" y="2218927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793" name="Google Shape;793;p42"/>
          <p:cNvCxnSpPr>
            <a:endCxn id="791" idx="1"/>
          </p:cNvCxnSpPr>
          <p:nvPr/>
        </p:nvCxnSpPr>
        <p:spPr>
          <a:xfrm>
            <a:off x="1226250" y="234361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94" name="Google Shape;794;p42"/>
          <p:cNvSpPr/>
          <p:nvPr/>
        </p:nvSpPr>
        <p:spPr>
          <a:xfrm>
            <a:off x="1033400" y="1990722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95" name="Google Shape;795;p42"/>
          <p:cNvSpPr/>
          <p:nvPr/>
        </p:nvSpPr>
        <p:spPr>
          <a:xfrm>
            <a:off x="1033400" y="1516443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96" name="Google Shape;796;p42"/>
          <p:cNvSpPr/>
          <p:nvPr/>
        </p:nvSpPr>
        <p:spPr>
          <a:xfrm>
            <a:off x="1033400" y="1282588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97" name="Google Shape;797;p42"/>
          <p:cNvSpPr/>
          <p:nvPr/>
        </p:nvSpPr>
        <p:spPr>
          <a:xfrm>
            <a:off x="1603650" y="1985749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98" name="Google Shape;798;p42"/>
          <p:cNvCxnSpPr>
            <a:endCxn id="797" idx="1"/>
          </p:cNvCxnSpPr>
          <p:nvPr/>
        </p:nvCxnSpPr>
        <p:spPr>
          <a:xfrm>
            <a:off x="1226250" y="2105749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799" name="Google Shape;799;p42"/>
          <p:cNvSpPr/>
          <p:nvPr/>
        </p:nvSpPr>
        <p:spPr>
          <a:xfrm>
            <a:off x="1608905" y="1742933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0" name="Google Shape;800;p42"/>
          <p:cNvCxnSpPr>
            <a:endCxn id="799" idx="1"/>
          </p:cNvCxnSpPr>
          <p:nvPr/>
        </p:nvCxnSpPr>
        <p:spPr>
          <a:xfrm>
            <a:off x="1231505" y="1862933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01" name="Google Shape;801;p42"/>
          <p:cNvSpPr/>
          <p:nvPr/>
        </p:nvSpPr>
        <p:spPr>
          <a:xfrm>
            <a:off x="1608905" y="1500117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2" name="Google Shape;802;p42"/>
          <p:cNvCxnSpPr>
            <a:endCxn id="801" idx="1"/>
          </p:cNvCxnSpPr>
          <p:nvPr/>
        </p:nvCxnSpPr>
        <p:spPr>
          <a:xfrm>
            <a:off x="1231505" y="1620117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03" name="Google Shape;803;p42"/>
          <p:cNvSpPr/>
          <p:nvPr/>
        </p:nvSpPr>
        <p:spPr>
          <a:xfrm>
            <a:off x="1608905" y="126845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4" name="Google Shape;804;p42"/>
          <p:cNvCxnSpPr>
            <a:endCxn id="803" idx="1"/>
          </p:cNvCxnSpPr>
          <p:nvPr/>
        </p:nvCxnSpPr>
        <p:spPr>
          <a:xfrm>
            <a:off x="1231505" y="138845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05" name="Google Shape;805;p42"/>
          <p:cNvSpPr/>
          <p:nvPr/>
        </p:nvSpPr>
        <p:spPr>
          <a:xfrm>
            <a:off x="3395790" y="1986220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42"/>
          <p:cNvSpPr/>
          <p:nvPr/>
        </p:nvSpPr>
        <p:spPr>
          <a:xfrm>
            <a:off x="3935440" y="1986220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42"/>
          <p:cNvSpPr/>
          <p:nvPr/>
        </p:nvSpPr>
        <p:spPr>
          <a:xfrm>
            <a:off x="3395790" y="1735216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42"/>
          <p:cNvSpPr/>
          <p:nvPr/>
        </p:nvSpPr>
        <p:spPr>
          <a:xfrm>
            <a:off x="3395916" y="1484216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09" name="Google Shape;809;p42"/>
          <p:cNvCxnSpPr>
            <a:endCxn id="808" idx="1"/>
          </p:cNvCxnSpPr>
          <p:nvPr/>
        </p:nvCxnSpPr>
        <p:spPr>
          <a:xfrm>
            <a:off x="3167616" y="1608266"/>
            <a:ext cx="22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10" name="Google Shape;810;p42"/>
          <p:cNvCxnSpPr>
            <a:stCxn id="799" idx="3"/>
            <a:endCxn id="807" idx="1"/>
          </p:cNvCxnSpPr>
          <p:nvPr/>
        </p:nvCxnSpPr>
        <p:spPr>
          <a:xfrm rot="10800000" flipH="1">
            <a:off x="1860305" y="1859333"/>
            <a:ext cx="1535400" cy="3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11" name="Google Shape;811;p42"/>
          <p:cNvCxnSpPr>
            <a:endCxn id="805" idx="1"/>
          </p:cNvCxnSpPr>
          <p:nvPr/>
        </p:nvCxnSpPr>
        <p:spPr>
          <a:xfrm>
            <a:off x="3162390" y="2110270"/>
            <a:ext cx="233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12" name="Google Shape;812;p42"/>
          <p:cNvCxnSpPr>
            <a:endCxn id="806" idx="1"/>
          </p:cNvCxnSpPr>
          <p:nvPr/>
        </p:nvCxnSpPr>
        <p:spPr>
          <a:xfrm>
            <a:off x="3647140" y="2110270"/>
            <a:ext cx="288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13" name="Google Shape;813;p42"/>
          <p:cNvSpPr txBox="1"/>
          <p:nvPr/>
        </p:nvSpPr>
        <p:spPr>
          <a:xfrm>
            <a:off x="750922" y="1185675"/>
            <a:ext cx="288300" cy="14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14" name="Google Shape;814;p42"/>
          <p:cNvSpPr/>
          <p:nvPr/>
        </p:nvSpPr>
        <p:spPr>
          <a:xfrm>
            <a:off x="1033400" y="3318467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15" name="Google Shape;815;p42"/>
          <p:cNvSpPr/>
          <p:nvPr/>
        </p:nvSpPr>
        <p:spPr>
          <a:xfrm>
            <a:off x="1603650" y="378521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42"/>
          <p:cNvSpPr/>
          <p:nvPr/>
        </p:nvSpPr>
        <p:spPr>
          <a:xfrm>
            <a:off x="1033400" y="3780527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817" name="Google Shape;817;p42"/>
          <p:cNvCxnSpPr>
            <a:endCxn id="815" idx="1"/>
          </p:cNvCxnSpPr>
          <p:nvPr/>
        </p:nvCxnSpPr>
        <p:spPr>
          <a:xfrm>
            <a:off x="1226250" y="390521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18" name="Google Shape;818;p42"/>
          <p:cNvSpPr/>
          <p:nvPr/>
        </p:nvSpPr>
        <p:spPr>
          <a:xfrm>
            <a:off x="1033400" y="4014909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19" name="Google Shape;819;p42"/>
          <p:cNvSpPr/>
          <p:nvPr/>
        </p:nvSpPr>
        <p:spPr>
          <a:xfrm>
            <a:off x="1033400" y="3552322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20" name="Google Shape;820;p42"/>
          <p:cNvSpPr/>
          <p:nvPr/>
        </p:nvSpPr>
        <p:spPr>
          <a:xfrm>
            <a:off x="1033400" y="3078043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21" name="Google Shape;821;p42"/>
          <p:cNvSpPr/>
          <p:nvPr/>
        </p:nvSpPr>
        <p:spPr>
          <a:xfrm>
            <a:off x="1033400" y="2844188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22" name="Google Shape;822;p42"/>
          <p:cNvSpPr/>
          <p:nvPr/>
        </p:nvSpPr>
        <p:spPr>
          <a:xfrm>
            <a:off x="1603650" y="3547349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3" name="Google Shape;823;p42"/>
          <p:cNvCxnSpPr>
            <a:endCxn id="822" idx="1"/>
          </p:cNvCxnSpPr>
          <p:nvPr/>
        </p:nvCxnSpPr>
        <p:spPr>
          <a:xfrm>
            <a:off x="1226250" y="3667349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24" name="Google Shape;824;p42"/>
          <p:cNvSpPr/>
          <p:nvPr/>
        </p:nvSpPr>
        <p:spPr>
          <a:xfrm>
            <a:off x="1608905" y="3304533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5" name="Google Shape;825;p42"/>
          <p:cNvCxnSpPr>
            <a:endCxn id="824" idx="1"/>
          </p:cNvCxnSpPr>
          <p:nvPr/>
        </p:nvCxnSpPr>
        <p:spPr>
          <a:xfrm>
            <a:off x="1231505" y="3424533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26" name="Google Shape;826;p42"/>
          <p:cNvSpPr/>
          <p:nvPr/>
        </p:nvSpPr>
        <p:spPr>
          <a:xfrm>
            <a:off x="1608905" y="3061717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7" name="Google Shape;827;p42"/>
          <p:cNvCxnSpPr>
            <a:endCxn id="826" idx="1"/>
          </p:cNvCxnSpPr>
          <p:nvPr/>
        </p:nvCxnSpPr>
        <p:spPr>
          <a:xfrm>
            <a:off x="1231505" y="3181717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28" name="Google Shape;828;p42"/>
          <p:cNvSpPr/>
          <p:nvPr/>
        </p:nvSpPr>
        <p:spPr>
          <a:xfrm>
            <a:off x="1608905" y="283005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29" name="Google Shape;829;p42"/>
          <p:cNvCxnSpPr>
            <a:endCxn id="828" idx="1"/>
          </p:cNvCxnSpPr>
          <p:nvPr/>
        </p:nvCxnSpPr>
        <p:spPr>
          <a:xfrm>
            <a:off x="1231505" y="295005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30" name="Google Shape;830;p42"/>
          <p:cNvSpPr/>
          <p:nvPr/>
        </p:nvSpPr>
        <p:spPr>
          <a:xfrm>
            <a:off x="1603650" y="4000772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1" name="Google Shape;831;p42"/>
          <p:cNvCxnSpPr>
            <a:endCxn id="830" idx="1"/>
          </p:cNvCxnSpPr>
          <p:nvPr/>
        </p:nvCxnSpPr>
        <p:spPr>
          <a:xfrm>
            <a:off x="1226250" y="4120772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32" name="Google Shape;832;p42"/>
          <p:cNvSpPr txBox="1"/>
          <p:nvPr/>
        </p:nvSpPr>
        <p:spPr>
          <a:xfrm>
            <a:off x="750925" y="2747275"/>
            <a:ext cx="288300" cy="218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33" name="Google Shape;833;p42"/>
          <p:cNvSpPr/>
          <p:nvPr/>
        </p:nvSpPr>
        <p:spPr>
          <a:xfrm>
            <a:off x="2249319" y="222361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4" name="Google Shape;834;p42"/>
          <p:cNvCxnSpPr>
            <a:endCxn id="833" idx="1"/>
          </p:cNvCxnSpPr>
          <p:nvPr/>
        </p:nvCxnSpPr>
        <p:spPr>
          <a:xfrm>
            <a:off x="1871919" y="234361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35" name="Google Shape;835;p42"/>
          <p:cNvSpPr/>
          <p:nvPr/>
        </p:nvSpPr>
        <p:spPr>
          <a:xfrm>
            <a:off x="2249319" y="1985749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6" name="Google Shape;836;p42"/>
          <p:cNvCxnSpPr>
            <a:endCxn id="835" idx="1"/>
          </p:cNvCxnSpPr>
          <p:nvPr/>
        </p:nvCxnSpPr>
        <p:spPr>
          <a:xfrm>
            <a:off x="1871919" y="2105749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37" name="Google Shape;837;p42"/>
          <p:cNvSpPr/>
          <p:nvPr/>
        </p:nvSpPr>
        <p:spPr>
          <a:xfrm>
            <a:off x="2254574" y="1742933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38" name="Google Shape;838;p42"/>
          <p:cNvCxnSpPr>
            <a:endCxn id="837" idx="1"/>
          </p:cNvCxnSpPr>
          <p:nvPr/>
        </p:nvCxnSpPr>
        <p:spPr>
          <a:xfrm>
            <a:off x="1877174" y="1862933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39" name="Google Shape;839;p42"/>
          <p:cNvSpPr/>
          <p:nvPr/>
        </p:nvSpPr>
        <p:spPr>
          <a:xfrm>
            <a:off x="2254574" y="1500117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40" name="Google Shape;840;p42"/>
          <p:cNvCxnSpPr>
            <a:endCxn id="839" idx="1"/>
          </p:cNvCxnSpPr>
          <p:nvPr/>
        </p:nvCxnSpPr>
        <p:spPr>
          <a:xfrm>
            <a:off x="1877174" y="1620117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41" name="Google Shape;841;p42"/>
          <p:cNvSpPr/>
          <p:nvPr/>
        </p:nvSpPr>
        <p:spPr>
          <a:xfrm>
            <a:off x="2254574" y="126845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42" name="Google Shape;842;p42"/>
          <p:cNvCxnSpPr>
            <a:endCxn id="841" idx="1"/>
          </p:cNvCxnSpPr>
          <p:nvPr/>
        </p:nvCxnSpPr>
        <p:spPr>
          <a:xfrm>
            <a:off x="1877174" y="138845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43" name="Google Shape;843;p42"/>
          <p:cNvSpPr/>
          <p:nvPr/>
        </p:nvSpPr>
        <p:spPr>
          <a:xfrm>
            <a:off x="2899050" y="2236987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44" name="Google Shape;844;p42"/>
          <p:cNvCxnSpPr>
            <a:endCxn id="843" idx="1"/>
          </p:cNvCxnSpPr>
          <p:nvPr/>
        </p:nvCxnSpPr>
        <p:spPr>
          <a:xfrm>
            <a:off x="2521650" y="2356987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45" name="Google Shape;845;p42"/>
          <p:cNvSpPr/>
          <p:nvPr/>
        </p:nvSpPr>
        <p:spPr>
          <a:xfrm>
            <a:off x="2899050" y="1999127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46" name="Google Shape;846;p42"/>
          <p:cNvCxnSpPr>
            <a:endCxn id="845" idx="1"/>
          </p:cNvCxnSpPr>
          <p:nvPr/>
        </p:nvCxnSpPr>
        <p:spPr>
          <a:xfrm>
            <a:off x="2521650" y="2119127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47" name="Google Shape;847;p42"/>
          <p:cNvSpPr/>
          <p:nvPr/>
        </p:nvSpPr>
        <p:spPr>
          <a:xfrm>
            <a:off x="2904305" y="175631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48" name="Google Shape;848;p42"/>
          <p:cNvCxnSpPr>
            <a:endCxn id="847" idx="1"/>
          </p:cNvCxnSpPr>
          <p:nvPr/>
        </p:nvCxnSpPr>
        <p:spPr>
          <a:xfrm>
            <a:off x="2526905" y="187631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49" name="Google Shape;849;p42"/>
          <p:cNvSpPr/>
          <p:nvPr/>
        </p:nvSpPr>
        <p:spPr>
          <a:xfrm>
            <a:off x="2904305" y="1513494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0" name="Google Shape;850;p42"/>
          <p:cNvCxnSpPr>
            <a:endCxn id="849" idx="1"/>
          </p:cNvCxnSpPr>
          <p:nvPr/>
        </p:nvCxnSpPr>
        <p:spPr>
          <a:xfrm>
            <a:off x="2526905" y="1633494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51" name="Google Shape;851;p42"/>
          <p:cNvSpPr/>
          <p:nvPr/>
        </p:nvSpPr>
        <p:spPr>
          <a:xfrm>
            <a:off x="2904305" y="1281827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2" name="Google Shape;852;p42"/>
          <p:cNvCxnSpPr>
            <a:endCxn id="851" idx="1"/>
          </p:cNvCxnSpPr>
          <p:nvPr/>
        </p:nvCxnSpPr>
        <p:spPr>
          <a:xfrm>
            <a:off x="2526905" y="1401827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53" name="Google Shape;853;p42"/>
          <p:cNvSpPr/>
          <p:nvPr/>
        </p:nvSpPr>
        <p:spPr>
          <a:xfrm>
            <a:off x="1033400" y="4232867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54" name="Google Shape;854;p42"/>
          <p:cNvSpPr/>
          <p:nvPr/>
        </p:nvSpPr>
        <p:spPr>
          <a:xfrm>
            <a:off x="1033400" y="4694927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55" name="Google Shape;855;p42"/>
          <p:cNvSpPr/>
          <p:nvPr/>
        </p:nvSpPr>
        <p:spPr>
          <a:xfrm>
            <a:off x="1033400" y="4466722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56" name="Google Shape;856;p42"/>
          <p:cNvSpPr/>
          <p:nvPr/>
        </p:nvSpPr>
        <p:spPr>
          <a:xfrm>
            <a:off x="1603650" y="447101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7" name="Google Shape;857;p42"/>
          <p:cNvCxnSpPr>
            <a:endCxn id="856" idx="1"/>
          </p:cNvCxnSpPr>
          <p:nvPr/>
        </p:nvCxnSpPr>
        <p:spPr>
          <a:xfrm>
            <a:off x="1226250" y="459101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58" name="Google Shape;858;p42"/>
          <p:cNvSpPr/>
          <p:nvPr/>
        </p:nvSpPr>
        <p:spPr>
          <a:xfrm>
            <a:off x="1603650" y="4233149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59" name="Google Shape;859;p42"/>
          <p:cNvCxnSpPr>
            <a:endCxn id="858" idx="1"/>
          </p:cNvCxnSpPr>
          <p:nvPr/>
        </p:nvCxnSpPr>
        <p:spPr>
          <a:xfrm>
            <a:off x="1226250" y="4353149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60" name="Google Shape;860;p42"/>
          <p:cNvSpPr/>
          <p:nvPr/>
        </p:nvSpPr>
        <p:spPr>
          <a:xfrm>
            <a:off x="1603650" y="4686572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61" name="Google Shape;861;p42"/>
          <p:cNvCxnSpPr>
            <a:endCxn id="860" idx="1"/>
          </p:cNvCxnSpPr>
          <p:nvPr/>
        </p:nvCxnSpPr>
        <p:spPr>
          <a:xfrm>
            <a:off x="1226250" y="4806572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62" name="Google Shape;862;p42"/>
          <p:cNvSpPr/>
          <p:nvPr/>
        </p:nvSpPr>
        <p:spPr>
          <a:xfrm>
            <a:off x="2232586" y="331046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63" name="Google Shape;863;p42"/>
          <p:cNvCxnSpPr>
            <a:endCxn id="862" idx="1"/>
          </p:cNvCxnSpPr>
          <p:nvPr/>
        </p:nvCxnSpPr>
        <p:spPr>
          <a:xfrm>
            <a:off x="1855186" y="343046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64" name="Google Shape;864;p42"/>
          <p:cNvSpPr/>
          <p:nvPr/>
        </p:nvSpPr>
        <p:spPr>
          <a:xfrm>
            <a:off x="2232586" y="3072599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65" name="Google Shape;865;p42"/>
          <p:cNvCxnSpPr>
            <a:endCxn id="864" idx="1"/>
          </p:cNvCxnSpPr>
          <p:nvPr/>
        </p:nvCxnSpPr>
        <p:spPr>
          <a:xfrm>
            <a:off x="1855186" y="3192599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66" name="Google Shape;866;p42"/>
          <p:cNvSpPr/>
          <p:nvPr/>
        </p:nvSpPr>
        <p:spPr>
          <a:xfrm>
            <a:off x="2237842" y="2829783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67" name="Google Shape;867;p42"/>
          <p:cNvCxnSpPr>
            <a:endCxn id="866" idx="1"/>
          </p:cNvCxnSpPr>
          <p:nvPr/>
        </p:nvCxnSpPr>
        <p:spPr>
          <a:xfrm>
            <a:off x="1860442" y="2949783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68" name="Google Shape;868;p42"/>
          <p:cNvSpPr/>
          <p:nvPr/>
        </p:nvSpPr>
        <p:spPr>
          <a:xfrm>
            <a:off x="2232586" y="3526022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69" name="Google Shape;869;p42"/>
          <p:cNvCxnSpPr>
            <a:endCxn id="868" idx="1"/>
          </p:cNvCxnSpPr>
          <p:nvPr/>
        </p:nvCxnSpPr>
        <p:spPr>
          <a:xfrm>
            <a:off x="1855186" y="3646022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70" name="Google Shape;870;p42"/>
          <p:cNvSpPr/>
          <p:nvPr/>
        </p:nvSpPr>
        <p:spPr>
          <a:xfrm>
            <a:off x="2232586" y="4453460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71" name="Google Shape;871;p42"/>
          <p:cNvCxnSpPr>
            <a:endCxn id="870" idx="1"/>
          </p:cNvCxnSpPr>
          <p:nvPr/>
        </p:nvCxnSpPr>
        <p:spPr>
          <a:xfrm>
            <a:off x="1855186" y="457346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72" name="Google Shape;872;p42"/>
          <p:cNvSpPr/>
          <p:nvPr/>
        </p:nvSpPr>
        <p:spPr>
          <a:xfrm>
            <a:off x="2232586" y="4215599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73" name="Google Shape;873;p42"/>
          <p:cNvCxnSpPr>
            <a:endCxn id="872" idx="1"/>
          </p:cNvCxnSpPr>
          <p:nvPr/>
        </p:nvCxnSpPr>
        <p:spPr>
          <a:xfrm>
            <a:off x="1855186" y="4335599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74" name="Google Shape;874;p42"/>
          <p:cNvSpPr/>
          <p:nvPr/>
        </p:nvSpPr>
        <p:spPr>
          <a:xfrm>
            <a:off x="2237842" y="3972783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75" name="Google Shape;875;p42"/>
          <p:cNvCxnSpPr>
            <a:endCxn id="874" idx="1"/>
          </p:cNvCxnSpPr>
          <p:nvPr/>
        </p:nvCxnSpPr>
        <p:spPr>
          <a:xfrm>
            <a:off x="1860442" y="4092783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76" name="Google Shape;876;p42"/>
          <p:cNvSpPr/>
          <p:nvPr/>
        </p:nvSpPr>
        <p:spPr>
          <a:xfrm>
            <a:off x="2232586" y="4669022"/>
            <a:ext cx="251400" cy="240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77" name="Google Shape;877;p42"/>
          <p:cNvCxnSpPr>
            <a:endCxn id="876" idx="1"/>
          </p:cNvCxnSpPr>
          <p:nvPr/>
        </p:nvCxnSpPr>
        <p:spPr>
          <a:xfrm>
            <a:off x="1855186" y="4789022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78" name="Google Shape;878;p42"/>
          <p:cNvSpPr/>
          <p:nvPr/>
        </p:nvSpPr>
        <p:spPr>
          <a:xfrm>
            <a:off x="2918525" y="4480754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42"/>
          <p:cNvSpPr/>
          <p:nvPr/>
        </p:nvSpPr>
        <p:spPr>
          <a:xfrm>
            <a:off x="2918525" y="4229750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80" name="Google Shape;880;p42"/>
          <p:cNvCxnSpPr/>
          <p:nvPr/>
        </p:nvCxnSpPr>
        <p:spPr>
          <a:xfrm rot="10800000" flipH="1">
            <a:off x="2494026" y="4353796"/>
            <a:ext cx="424500" cy="36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881" name="Google Shape;881;p42"/>
          <p:cNvCxnSpPr/>
          <p:nvPr/>
        </p:nvCxnSpPr>
        <p:spPr>
          <a:xfrm>
            <a:off x="2483975" y="4604800"/>
            <a:ext cx="434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882" name="Google Shape;882;p42"/>
          <p:cNvGrpSpPr/>
          <p:nvPr/>
        </p:nvGrpSpPr>
        <p:grpSpPr>
          <a:xfrm>
            <a:off x="7759550" y="4650375"/>
            <a:ext cx="1248575" cy="487700"/>
            <a:chOff x="7759550" y="4650375"/>
            <a:chExt cx="1248575" cy="487700"/>
          </a:xfrm>
        </p:grpSpPr>
        <p:sp>
          <p:nvSpPr>
            <p:cNvPr id="883" name="Google Shape;883;p42"/>
            <p:cNvSpPr txBox="1"/>
            <p:nvPr/>
          </p:nvSpPr>
          <p:spPr>
            <a:xfrm>
              <a:off x="7943725" y="4811375"/>
              <a:ext cx="1064400" cy="326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dirty="0">
                  <a:solidFill>
                    <a:srgbClr val="BE0712"/>
                  </a:solidFill>
                </a:rPr>
                <a:t>Amortized!</a:t>
              </a:r>
              <a:endParaRPr dirty="0">
                <a:solidFill>
                  <a:srgbClr val="BE0712"/>
                </a:solidFill>
              </a:endParaRPr>
            </a:p>
          </p:txBody>
        </p:sp>
        <p:cxnSp>
          <p:nvCxnSpPr>
            <p:cNvPr id="884" name="Google Shape;884;p42"/>
            <p:cNvCxnSpPr/>
            <p:nvPr/>
          </p:nvCxnSpPr>
          <p:spPr>
            <a:xfrm rot="10800000">
              <a:off x="7759550" y="4650375"/>
              <a:ext cx="482400" cy="297900"/>
            </a:xfrm>
            <a:prstGeom prst="straightConnector1">
              <a:avLst/>
            </a:prstGeom>
            <a:noFill/>
            <a:ln w="9525" cap="flat" cmpd="sng">
              <a:solidFill>
                <a:srgbClr val="BE071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43"/>
          <p:cNvSpPr/>
          <p:nvPr/>
        </p:nvSpPr>
        <p:spPr>
          <a:xfrm>
            <a:off x="5930675" y="3833967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90" name="Google Shape;890;p43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Last Little Detail</a:t>
            </a:r>
            <a:endParaRPr/>
          </a:p>
        </p:txBody>
      </p:sp>
      <p:sp>
        <p:nvSpPr>
          <p:cNvPr id="891" name="Google Shape;891;p43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708400" cy="24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Performance depends on the number of items in each ‘bucket’.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Given load factor of N/M.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Average runtime is </a:t>
            </a:r>
            <a:r>
              <a:rPr lang="en" sz="2000"/>
              <a:t>Θ(L).</a:t>
            </a:r>
            <a:endParaRPr sz="200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Average isn’t the whole story. Want balanced buckets. Analogous to maintaining bushiness in a BST, but conceptually much easier to solve.</a:t>
            </a:r>
            <a:endParaRPr sz="2000"/>
          </a:p>
        </p:txBody>
      </p:sp>
      <p:sp>
        <p:nvSpPr>
          <p:cNvPr id="892" name="Google Shape;892;p43"/>
          <p:cNvSpPr/>
          <p:nvPr/>
        </p:nvSpPr>
        <p:spPr>
          <a:xfrm>
            <a:off x="6500925" y="4332828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43"/>
          <p:cNvSpPr/>
          <p:nvPr/>
        </p:nvSpPr>
        <p:spPr>
          <a:xfrm>
            <a:off x="5930675" y="4319675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894" name="Google Shape;894;p43"/>
          <p:cNvCxnSpPr>
            <a:endCxn id="892" idx="1"/>
          </p:cNvCxnSpPr>
          <p:nvPr/>
        </p:nvCxnSpPr>
        <p:spPr>
          <a:xfrm>
            <a:off x="6123525" y="4456878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895" name="Google Shape;895;p43"/>
          <p:cNvSpPr/>
          <p:nvPr/>
        </p:nvSpPr>
        <p:spPr>
          <a:xfrm>
            <a:off x="5930675" y="4565882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96" name="Google Shape;896;p43"/>
          <p:cNvSpPr/>
          <p:nvPr/>
        </p:nvSpPr>
        <p:spPr>
          <a:xfrm>
            <a:off x="5930675" y="4079646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97" name="Google Shape;897;p43"/>
          <p:cNvSpPr/>
          <p:nvPr/>
        </p:nvSpPr>
        <p:spPr>
          <a:xfrm>
            <a:off x="5930675" y="3593543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98" name="Google Shape;898;p43"/>
          <p:cNvSpPr/>
          <p:nvPr/>
        </p:nvSpPr>
        <p:spPr>
          <a:xfrm>
            <a:off x="5930675" y="3347864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899" name="Google Shape;899;p43"/>
          <p:cNvSpPr/>
          <p:nvPr/>
        </p:nvSpPr>
        <p:spPr>
          <a:xfrm>
            <a:off x="6500925" y="4086968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00" name="Google Shape;900;p43"/>
          <p:cNvCxnSpPr>
            <a:endCxn id="899" idx="1"/>
          </p:cNvCxnSpPr>
          <p:nvPr/>
        </p:nvCxnSpPr>
        <p:spPr>
          <a:xfrm>
            <a:off x="6123525" y="4211018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01" name="Google Shape;901;p43"/>
          <p:cNvSpPr/>
          <p:nvPr/>
        </p:nvSpPr>
        <p:spPr>
          <a:xfrm>
            <a:off x="6500925" y="3835986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02" name="Google Shape;902;p43"/>
          <p:cNvCxnSpPr>
            <a:endCxn id="901" idx="1"/>
          </p:cNvCxnSpPr>
          <p:nvPr/>
        </p:nvCxnSpPr>
        <p:spPr>
          <a:xfrm>
            <a:off x="6123525" y="3960036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03" name="Google Shape;903;p43"/>
          <p:cNvSpPr/>
          <p:nvPr/>
        </p:nvSpPr>
        <p:spPr>
          <a:xfrm>
            <a:off x="6500925" y="3585004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04" name="Google Shape;904;p43"/>
          <p:cNvCxnSpPr>
            <a:endCxn id="903" idx="1"/>
          </p:cNvCxnSpPr>
          <p:nvPr/>
        </p:nvCxnSpPr>
        <p:spPr>
          <a:xfrm>
            <a:off x="6123525" y="3709054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05" name="Google Shape;905;p43"/>
          <p:cNvSpPr/>
          <p:nvPr/>
        </p:nvSpPr>
        <p:spPr>
          <a:xfrm>
            <a:off x="6500925" y="3345546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06" name="Google Shape;906;p43"/>
          <p:cNvCxnSpPr>
            <a:endCxn id="905" idx="1"/>
          </p:cNvCxnSpPr>
          <p:nvPr/>
        </p:nvCxnSpPr>
        <p:spPr>
          <a:xfrm>
            <a:off x="6123525" y="3469596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07" name="Google Shape;907;p43"/>
          <p:cNvSpPr/>
          <p:nvPr/>
        </p:nvSpPr>
        <p:spPr>
          <a:xfrm>
            <a:off x="6500925" y="4555639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08" name="Google Shape;908;p43"/>
          <p:cNvCxnSpPr>
            <a:endCxn id="907" idx="1"/>
          </p:cNvCxnSpPr>
          <p:nvPr/>
        </p:nvCxnSpPr>
        <p:spPr>
          <a:xfrm>
            <a:off x="6123525" y="4679689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09" name="Google Shape;909;p43"/>
          <p:cNvSpPr/>
          <p:nvPr/>
        </p:nvSpPr>
        <p:spPr>
          <a:xfrm>
            <a:off x="1643825" y="42646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43"/>
          <p:cNvSpPr/>
          <p:nvPr/>
        </p:nvSpPr>
        <p:spPr>
          <a:xfrm>
            <a:off x="2167325" y="42646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43"/>
          <p:cNvSpPr/>
          <p:nvPr/>
        </p:nvSpPr>
        <p:spPr>
          <a:xfrm>
            <a:off x="2690825" y="42646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12" name="Google Shape;912;p43"/>
          <p:cNvCxnSpPr>
            <a:stCxn id="909" idx="3"/>
            <a:endCxn id="910" idx="1"/>
          </p:cNvCxnSpPr>
          <p:nvPr/>
        </p:nvCxnSpPr>
        <p:spPr>
          <a:xfrm>
            <a:off x="1895225" y="4391800"/>
            <a:ext cx="27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13" name="Google Shape;913;p43"/>
          <p:cNvCxnSpPr>
            <a:stCxn id="910" idx="3"/>
            <a:endCxn id="911" idx="1"/>
          </p:cNvCxnSpPr>
          <p:nvPr/>
        </p:nvCxnSpPr>
        <p:spPr>
          <a:xfrm>
            <a:off x="2418725" y="4391800"/>
            <a:ext cx="27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14" name="Google Shape;914;p43"/>
          <p:cNvSpPr/>
          <p:nvPr/>
        </p:nvSpPr>
        <p:spPr>
          <a:xfrm>
            <a:off x="1073575" y="4249452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915" name="Google Shape;915;p43"/>
          <p:cNvCxnSpPr>
            <a:endCxn id="909" idx="1"/>
          </p:cNvCxnSpPr>
          <p:nvPr/>
        </p:nvCxnSpPr>
        <p:spPr>
          <a:xfrm>
            <a:off x="1266425" y="439180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916" name="Google Shape;916;p43"/>
          <p:cNvGrpSpPr/>
          <p:nvPr/>
        </p:nvGrpSpPr>
        <p:grpSpPr>
          <a:xfrm>
            <a:off x="1073575" y="4483834"/>
            <a:ext cx="335400" cy="237000"/>
            <a:chOff x="1911775" y="4636234"/>
            <a:chExt cx="335400" cy="237000"/>
          </a:xfrm>
        </p:grpSpPr>
        <p:sp>
          <p:nvSpPr>
            <p:cNvPr id="917" name="Google Shape;917;p4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918" name="Google Shape;918;p4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19" name="Google Shape;919;p43"/>
          <p:cNvGrpSpPr/>
          <p:nvPr/>
        </p:nvGrpSpPr>
        <p:grpSpPr>
          <a:xfrm>
            <a:off x="1073575" y="4009423"/>
            <a:ext cx="335400" cy="237000"/>
            <a:chOff x="1911775" y="4636234"/>
            <a:chExt cx="335400" cy="237000"/>
          </a:xfrm>
        </p:grpSpPr>
        <p:sp>
          <p:nvSpPr>
            <p:cNvPr id="920" name="Google Shape;920;p4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921" name="Google Shape;921;p4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22" name="Google Shape;922;p43"/>
          <p:cNvGrpSpPr/>
          <p:nvPr/>
        </p:nvGrpSpPr>
        <p:grpSpPr>
          <a:xfrm>
            <a:off x="1073575" y="3775568"/>
            <a:ext cx="335400" cy="237000"/>
            <a:chOff x="1911775" y="4636234"/>
            <a:chExt cx="335400" cy="237000"/>
          </a:xfrm>
        </p:grpSpPr>
        <p:sp>
          <p:nvSpPr>
            <p:cNvPr id="923" name="Google Shape;923;p4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924" name="Google Shape;924;p4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25" name="Google Shape;925;p43"/>
          <p:cNvGrpSpPr/>
          <p:nvPr/>
        </p:nvGrpSpPr>
        <p:grpSpPr>
          <a:xfrm>
            <a:off x="1073575" y="3535144"/>
            <a:ext cx="335400" cy="237000"/>
            <a:chOff x="1911775" y="4636234"/>
            <a:chExt cx="335400" cy="237000"/>
          </a:xfrm>
        </p:grpSpPr>
        <p:sp>
          <p:nvSpPr>
            <p:cNvPr id="926" name="Google Shape;926;p4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927" name="Google Shape;927;p4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28" name="Google Shape;928;p43"/>
          <p:cNvGrpSpPr/>
          <p:nvPr/>
        </p:nvGrpSpPr>
        <p:grpSpPr>
          <a:xfrm>
            <a:off x="1073575" y="3301289"/>
            <a:ext cx="335400" cy="237000"/>
            <a:chOff x="1911775" y="4636234"/>
            <a:chExt cx="335400" cy="237000"/>
          </a:xfrm>
        </p:grpSpPr>
        <p:sp>
          <p:nvSpPr>
            <p:cNvPr id="929" name="Google Shape;929;p43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930" name="Google Shape;930;p43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31" name="Google Shape;931;p43"/>
          <p:cNvSpPr/>
          <p:nvPr/>
        </p:nvSpPr>
        <p:spPr>
          <a:xfrm>
            <a:off x="3234125" y="42646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2" name="Google Shape;932;p43"/>
          <p:cNvSpPr/>
          <p:nvPr/>
        </p:nvSpPr>
        <p:spPr>
          <a:xfrm>
            <a:off x="3757625" y="42646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33" name="Google Shape;933;p43"/>
          <p:cNvCxnSpPr>
            <a:stCxn id="911" idx="3"/>
            <a:endCxn id="931" idx="1"/>
          </p:cNvCxnSpPr>
          <p:nvPr/>
        </p:nvCxnSpPr>
        <p:spPr>
          <a:xfrm>
            <a:off x="2942225" y="4391800"/>
            <a:ext cx="291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34" name="Google Shape;934;p43"/>
          <p:cNvCxnSpPr>
            <a:stCxn id="931" idx="3"/>
            <a:endCxn id="932" idx="1"/>
          </p:cNvCxnSpPr>
          <p:nvPr/>
        </p:nvCxnSpPr>
        <p:spPr>
          <a:xfrm>
            <a:off x="3485525" y="4391800"/>
            <a:ext cx="27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35" name="Google Shape;935;p43"/>
          <p:cNvSpPr/>
          <p:nvPr/>
        </p:nvSpPr>
        <p:spPr>
          <a:xfrm>
            <a:off x="4267575" y="42646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36" name="Google Shape;936;p43"/>
          <p:cNvCxnSpPr>
            <a:stCxn id="932" idx="3"/>
            <a:endCxn id="935" idx="1"/>
          </p:cNvCxnSpPr>
          <p:nvPr/>
        </p:nvCxnSpPr>
        <p:spPr>
          <a:xfrm>
            <a:off x="4009025" y="4391800"/>
            <a:ext cx="258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p44"/>
          <p:cNvSpPr txBox="1">
            <a:spLocks noGrp="1"/>
          </p:cNvSpPr>
          <p:nvPr>
            <p:ph type="title"/>
          </p:nvPr>
        </p:nvSpPr>
        <p:spPr>
          <a:xfrm>
            <a:off x="928950" y="2143050"/>
            <a:ext cx="72861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Hash Functions</a:t>
            </a:r>
            <a:endParaRPr sz="48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6" name="Google Shape;946;p45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Makes a good .hashCode()?</a:t>
            </a:r>
            <a:endParaRPr/>
          </a:p>
        </p:txBody>
      </p:sp>
      <p:sp>
        <p:nvSpPr>
          <p:cNvPr id="947" name="Google Shape;947;p45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364000" cy="25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Goal: We want hash tables that look like the table on the right.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Want a hashCode that spreads things out nicely on real data.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Example #1: return 0 is a bad hashCode function.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Example #2: Our convertToInt function for strings was bad. Top bits were ignored, e.g. “potato” and “give me a potato” have same hashCode.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Writing a good hashCode() method can be tricky.</a:t>
            </a:r>
            <a:endParaRPr/>
          </a:p>
        </p:txBody>
      </p:sp>
      <p:sp>
        <p:nvSpPr>
          <p:cNvPr id="948" name="Google Shape;948;p45"/>
          <p:cNvSpPr/>
          <p:nvPr/>
        </p:nvSpPr>
        <p:spPr>
          <a:xfrm>
            <a:off x="5930675" y="3986367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49" name="Google Shape;949;p45"/>
          <p:cNvSpPr/>
          <p:nvPr/>
        </p:nvSpPr>
        <p:spPr>
          <a:xfrm>
            <a:off x="6500925" y="4485228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45"/>
          <p:cNvSpPr/>
          <p:nvPr/>
        </p:nvSpPr>
        <p:spPr>
          <a:xfrm>
            <a:off x="5930675" y="4472075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951" name="Google Shape;951;p45"/>
          <p:cNvCxnSpPr>
            <a:endCxn id="949" idx="1"/>
          </p:cNvCxnSpPr>
          <p:nvPr/>
        </p:nvCxnSpPr>
        <p:spPr>
          <a:xfrm>
            <a:off x="6123525" y="4609278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52" name="Google Shape;952;p45"/>
          <p:cNvSpPr/>
          <p:nvPr/>
        </p:nvSpPr>
        <p:spPr>
          <a:xfrm>
            <a:off x="5930675" y="4718282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53" name="Google Shape;953;p45"/>
          <p:cNvSpPr/>
          <p:nvPr/>
        </p:nvSpPr>
        <p:spPr>
          <a:xfrm>
            <a:off x="5930675" y="4232046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54" name="Google Shape;954;p45"/>
          <p:cNvSpPr/>
          <p:nvPr/>
        </p:nvSpPr>
        <p:spPr>
          <a:xfrm>
            <a:off x="5930675" y="3745943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55" name="Google Shape;955;p45"/>
          <p:cNvSpPr/>
          <p:nvPr/>
        </p:nvSpPr>
        <p:spPr>
          <a:xfrm>
            <a:off x="5930675" y="3500264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56" name="Google Shape;956;p45"/>
          <p:cNvSpPr/>
          <p:nvPr/>
        </p:nvSpPr>
        <p:spPr>
          <a:xfrm>
            <a:off x="6500925" y="4239368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57" name="Google Shape;957;p45"/>
          <p:cNvCxnSpPr>
            <a:endCxn id="956" idx="1"/>
          </p:cNvCxnSpPr>
          <p:nvPr/>
        </p:nvCxnSpPr>
        <p:spPr>
          <a:xfrm>
            <a:off x="6123525" y="4363418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58" name="Google Shape;958;p45"/>
          <p:cNvSpPr/>
          <p:nvPr/>
        </p:nvSpPr>
        <p:spPr>
          <a:xfrm>
            <a:off x="6500925" y="3988386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59" name="Google Shape;959;p45"/>
          <p:cNvCxnSpPr>
            <a:endCxn id="958" idx="1"/>
          </p:cNvCxnSpPr>
          <p:nvPr/>
        </p:nvCxnSpPr>
        <p:spPr>
          <a:xfrm>
            <a:off x="6123525" y="4112436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60" name="Google Shape;960;p45"/>
          <p:cNvSpPr/>
          <p:nvPr/>
        </p:nvSpPr>
        <p:spPr>
          <a:xfrm>
            <a:off x="6500925" y="3737404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61" name="Google Shape;961;p45"/>
          <p:cNvCxnSpPr>
            <a:endCxn id="960" idx="1"/>
          </p:cNvCxnSpPr>
          <p:nvPr/>
        </p:nvCxnSpPr>
        <p:spPr>
          <a:xfrm>
            <a:off x="6123525" y="3861454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62" name="Google Shape;962;p45"/>
          <p:cNvSpPr/>
          <p:nvPr/>
        </p:nvSpPr>
        <p:spPr>
          <a:xfrm>
            <a:off x="6500925" y="3497946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63" name="Google Shape;963;p45"/>
          <p:cNvCxnSpPr>
            <a:endCxn id="962" idx="1"/>
          </p:cNvCxnSpPr>
          <p:nvPr/>
        </p:nvCxnSpPr>
        <p:spPr>
          <a:xfrm>
            <a:off x="6123525" y="3621996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64" name="Google Shape;964;p45"/>
          <p:cNvSpPr/>
          <p:nvPr/>
        </p:nvSpPr>
        <p:spPr>
          <a:xfrm>
            <a:off x="6500925" y="4708039"/>
            <a:ext cx="251400" cy="2481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65" name="Google Shape;965;p45"/>
          <p:cNvCxnSpPr>
            <a:endCxn id="964" idx="1"/>
          </p:cNvCxnSpPr>
          <p:nvPr/>
        </p:nvCxnSpPr>
        <p:spPr>
          <a:xfrm>
            <a:off x="6123525" y="4832089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66" name="Google Shape;966;p45"/>
          <p:cNvSpPr/>
          <p:nvPr/>
        </p:nvSpPr>
        <p:spPr>
          <a:xfrm>
            <a:off x="1643825" y="44170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7" name="Google Shape;967;p45"/>
          <p:cNvSpPr/>
          <p:nvPr/>
        </p:nvSpPr>
        <p:spPr>
          <a:xfrm>
            <a:off x="2167325" y="44170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45"/>
          <p:cNvSpPr/>
          <p:nvPr/>
        </p:nvSpPr>
        <p:spPr>
          <a:xfrm>
            <a:off x="2690825" y="44170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69" name="Google Shape;969;p45"/>
          <p:cNvCxnSpPr>
            <a:stCxn id="966" idx="3"/>
            <a:endCxn id="967" idx="1"/>
          </p:cNvCxnSpPr>
          <p:nvPr/>
        </p:nvCxnSpPr>
        <p:spPr>
          <a:xfrm>
            <a:off x="1895225" y="4544200"/>
            <a:ext cx="27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70" name="Google Shape;970;p45"/>
          <p:cNvCxnSpPr>
            <a:stCxn id="967" idx="3"/>
            <a:endCxn id="968" idx="1"/>
          </p:cNvCxnSpPr>
          <p:nvPr/>
        </p:nvCxnSpPr>
        <p:spPr>
          <a:xfrm>
            <a:off x="2418725" y="4544200"/>
            <a:ext cx="27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71" name="Google Shape;971;p45"/>
          <p:cNvSpPr/>
          <p:nvPr/>
        </p:nvSpPr>
        <p:spPr>
          <a:xfrm>
            <a:off x="1073575" y="4401852"/>
            <a:ext cx="335400" cy="237000"/>
          </a:xfrm>
          <a:prstGeom prst="rect">
            <a:avLst/>
          </a:prstGeom>
          <a:solidFill>
            <a:srgbClr val="D9D9D9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972" name="Google Shape;972;p45"/>
          <p:cNvCxnSpPr>
            <a:endCxn id="966" idx="1"/>
          </p:cNvCxnSpPr>
          <p:nvPr/>
        </p:nvCxnSpPr>
        <p:spPr>
          <a:xfrm>
            <a:off x="1266425" y="4544200"/>
            <a:ext cx="3774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grpSp>
        <p:nvGrpSpPr>
          <p:cNvPr id="973" name="Google Shape;973;p45"/>
          <p:cNvGrpSpPr/>
          <p:nvPr/>
        </p:nvGrpSpPr>
        <p:grpSpPr>
          <a:xfrm>
            <a:off x="1073575" y="4636234"/>
            <a:ext cx="335400" cy="237000"/>
            <a:chOff x="1911775" y="4636234"/>
            <a:chExt cx="335400" cy="237000"/>
          </a:xfrm>
        </p:grpSpPr>
        <p:sp>
          <p:nvSpPr>
            <p:cNvPr id="974" name="Google Shape;974;p45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975" name="Google Shape;975;p45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76" name="Google Shape;976;p45"/>
          <p:cNvGrpSpPr/>
          <p:nvPr/>
        </p:nvGrpSpPr>
        <p:grpSpPr>
          <a:xfrm>
            <a:off x="1073575" y="4161823"/>
            <a:ext cx="335400" cy="237000"/>
            <a:chOff x="1911775" y="4636234"/>
            <a:chExt cx="335400" cy="237000"/>
          </a:xfrm>
        </p:grpSpPr>
        <p:sp>
          <p:nvSpPr>
            <p:cNvPr id="977" name="Google Shape;977;p45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978" name="Google Shape;978;p45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79" name="Google Shape;979;p45"/>
          <p:cNvGrpSpPr/>
          <p:nvPr/>
        </p:nvGrpSpPr>
        <p:grpSpPr>
          <a:xfrm>
            <a:off x="1073575" y="3927968"/>
            <a:ext cx="335400" cy="237000"/>
            <a:chOff x="1911775" y="4636234"/>
            <a:chExt cx="335400" cy="237000"/>
          </a:xfrm>
        </p:grpSpPr>
        <p:sp>
          <p:nvSpPr>
            <p:cNvPr id="980" name="Google Shape;980;p45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981" name="Google Shape;981;p45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82" name="Google Shape;982;p45"/>
          <p:cNvGrpSpPr/>
          <p:nvPr/>
        </p:nvGrpSpPr>
        <p:grpSpPr>
          <a:xfrm>
            <a:off x="1073575" y="3687544"/>
            <a:ext cx="335400" cy="237000"/>
            <a:chOff x="1911775" y="4636234"/>
            <a:chExt cx="335400" cy="237000"/>
          </a:xfrm>
        </p:grpSpPr>
        <p:sp>
          <p:nvSpPr>
            <p:cNvPr id="983" name="Google Shape;983;p45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984" name="Google Shape;984;p45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85" name="Google Shape;985;p45"/>
          <p:cNvGrpSpPr/>
          <p:nvPr/>
        </p:nvGrpSpPr>
        <p:grpSpPr>
          <a:xfrm>
            <a:off x="1073575" y="3453689"/>
            <a:ext cx="335400" cy="237000"/>
            <a:chOff x="1911775" y="4636234"/>
            <a:chExt cx="335400" cy="237000"/>
          </a:xfrm>
        </p:grpSpPr>
        <p:sp>
          <p:nvSpPr>
            <p:cNvPr id="986" name="Google Shape;986;p45"/>
            <p:cNvSpPr/>
            <p:nvPr/>
          </p:nvSpPr>
          <p:spPr>
            <a:xfrm>
              <a:off x="1911775" y="4636234"/>
              <a:ext cx="335400" cy="237000"/>
            </a:xfrm>
            <a:prstGeom prst="rect">
              <a:avLst/>
            </a:prstGeom>
            <a:solidFill>
              <a:srgbClr val="D9D9D9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cxnSp>
          <p:nvCxnSpPr>
            <p:cNvPr id="987" name="Google Shape;987;p45"/>
            <p:cNvCxnSpPr/>
            <p:nvPr/>
          </p:nvCxnSpPr>
          <p:spPr>
            <a:xfrm rot="10800000" flipH="1">
              <a:off x="1912534" y="4664508"/>
              <a:ext cx="333900" cy="19290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988" name="Google Shape;988;p45"/>
          <p:cNvSpPr/>
          <p:nvPr/>
        </p:nvSpPr>
        <p:spPr>
          <a:xfrm>
            <a:off x="3234125" y="44170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9" name="Google Shape;989;p45"/>
          <p:cNvSpPr/>
          <p:nvPr/>
        </p:nvSpPr>
        <p:spPr>
          <a:xfrm>
            <a:off x="3757625" y="44170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90" name="Google Shape;990;p45"/>
          <p:cNvCxnSpPr>
            <a:stCxn id="968" idx="3"/>
            <a:endCxn id="988" idx="1"/>
          </p:cNvCxnSpPr>
          <p:nvPr/>
        </p:nvCxnSpPr>
        <p:spPr>
          <a:xfrm>
            <a:off x="2942225" y="4544200"/>
            <a:ext cx="291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991" name="Google Shape;991;p45"/>
          <p:cNvCxnSpPr>
            <a:stCxn id="988" idx="3"/>
            <a:endCxn id="989" idx="1"/>
          </p:cNvCxnSpPr>
          <p:nvPr/>
        </p:nvCxnSpPr>
        <p:spPr>
          <a:xfrm>
            <a:off x="3485525" y="4544200"/>
            <a:ext cx="2721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992" name="Google Shape;992;p45"/>
          <p:cNvSpPr/>
          <p:nvPr/>
        </p:nvSpPr>
        <p:spPr>
          <a:xfrm>
            <a:off x="4267575" y="4417000"/>
            <a:ext cx="251400" cy="2544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993" name="Google Shape;993;p45"/>
          <p:cNvCxnSpPr>
            <a:stCxn id="989" idx="3"/>
            <a:endCxn id="992" idx="1"/>
          </p:cNvCxnSpPr>
          <p:nvPr/>
        </p:nvCxnSpPr>
        <p:spPr>
          <a:xfrm>
            <a:off x="4009025" y="4544200"/>
            <a:ext cx="2586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8" name="Google Shape;998;p46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String hashCode function</a:t>
            </a:r>
            <a:endParaRPr/>
          </a:p>
        </p:txBody>
      </p:sp>
      <p:sp>
        <p:nvSpPr>
          <p:cNvPr id="999" name="Google Shape;999;p46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364000" cy="41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Our convertToInt function: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h(s) = (s</a:t>
            </a:r>
            <a:r>
              <a:rPr lang="en" baseline="-25000"/>
              <a:t>0 </a:t>
            </a:r>
            <a:r>
              <a:rPr lang="en"/>
              <a:t>- ’a’ + 1) × 32</a:t>
            </a:r>
            <a:r>
              <a:rPr lang="en" baseline="30000"/>
              <a:t>n-1</a:t>
            </a:r>
            <a:r>
              <a:rPr lang="en"/>
              <a:t> + (s</a:t>
            </a:r>
            <a:r>
              <a:rPr lang="en" baseline="-25000"/>
              <a:t>1</a:t>
            </a:r>
            <a:r>
              <a:rPr lang="en"/>
              <a:t> - ‘a’ + 1) × 32</a:t>
            </a:r>
            <a:r>
              <a:rPr lang="en" baseline="30000"/>
              <a:t>n-2</a:t>
            </a:r>
            <a:r>
              <a:rPr lang="en"/>
              <a:t> + … + (s</a:t>
            </a:r>
            <a:r>
              <a:rPr lang="en" baseline="-25000"/>
              <a:t>n-1</a:t>
            </a:r>
            <a:r>
              <a:rPr lang="en"/>
              <a:t> - ‘a’ + 1)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Problems: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Intended for lower case strings only.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Top bits are totally ignored.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1"/>
          <p:cNvSpPr/>
          <p:nvPr/>
        </p:nvSpPr>
        <p:spPr>
          <a:xfrm>
            <a:off x="280800" y="678500"/>
            <a:ext cx="8513100" cy="20499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1" name="Google Shape;71;p11"/>
          <p:cNvCxnSpPr/>
          <p:nvPr/>
        </p:nvCxnSpPr>
        <p:spPr>
          <a:xfrm>
            <a:off x="1334000" y="2718981"/>
            <a:ext cx="0" cy="2508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11"/>
          <p:cNvSpPr txBox="1"/>
          <p:nvPr/>
        </p:nvSpPr>
        <p:spPr>
          <a:xfrm>
            <a:off x="690253" y="2310200"/>
            <a:ext cx="12282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contains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73" name="Google Shape;73;p11"/>
          <p:cNvCxnSpPr/>
          <p:nvPr/>
        </p:nvCxnSpPr>
        <p:spPr>
          <a:xfrm>
            <a:off x="7629225" y="2714648"/>
            <a:ext cx="0" cy="2508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" name="Google Shape;74;p11"/>
          <p:cNvSpPr txBox="1"/>
          <p:nvPr/>
        </p:nvSpPr>
        <p:spPr>
          <a:xfrm>
            <a:off x="7070277" y="2310201"/>
            <a:ext cx="11178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insert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5" name="Google Shape;75;p11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Techniques for Storing Data: Bushy BST</a:t>
            </a:r>
            <a:endParaRPr/>
          </a:p>
        </p:txBody>
      </p:sp>
      <p:sp>
        <p:nvSpPr>
          <p:cNvPr id="76" name="Google Shape;76;p11"/>
          <p:cNvSpPr/>
          <p:nvPr/>
        </p:nvSpPr>
        <p:spPr>
          <a:xfrm>
            <a:off x="3337875" y="12541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</a:t>
            </a:r>
            <a:endParaRPr/>
          </a:p>
        </p:txBody>
      </p:sp>
      <p:sp>
        <p:nvSpPr>
          <p:cNvPr id="77" name="Google Shape;77;p11"/>
          <p:cNvSpPr/>
          <p:nvPr/>
        </p:nvSpPr>
        <p:spPr>
          <a:xfrm>
            <a:off x="2880675" y="16351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</a:t>
            </a:r>
            <a:endParaRPr/>
          </a:p>
        </p:txBody>
      </p:sp>
      <p:sp>
        <p:nvSpPr>
          <p:cNvPr id="78" name="Google Shape;78;p11"/>
          <p:cNvSpPr/>
          <p:nvPr/>
        </p:nvSpPr>
        <p:spPr>
          <a:xfrm>
            <a:off x="3795075" y="16351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</a:t>
            </a:r>
            <a:endParaRPr/>
          </a:p>
        </p:txBody>
      </p:sp>
      <p:sp>
        <p:nvSpPr>
          <p:cNvPr id="79" name="Google Shape;79;p11"/>
          <p:cNvSpPr/>
          <p:nvPr/>
        </p:nvSpPr>
        <p:spPr>
          <a:xfrm>
            <a:off x="2615550" y="20241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80" name="Google Shape;80;p11"/>
          <p:cNvSpPr/>
          <p:nvPr/>
        </p:nvSpPr>
        <p:spPr>
          <a:xfrm>
            <a:off x="3094093" y="2030018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  <p:sp>
        <p:nvSpPr>
          <p:cNvPr id="81" name="Google Shape;81;p11"/>
          <p:cNvSpPr/>
          <p:nvPr/>
        </p:nvSpPr>
        <p:spPr>
          <a:xfrm>
            <a:off x="3537375" y="2030018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</a:t>
            </a:r>
            <a:endParaRPr/>
          </a:p>
        </p:txBody>
      </p:sp>
      <p:sp>
        <p:nvSpPr>
          <p:cNvPr id="82" name="Google Shape;82;p11"/>
          <p:cNvSpPr/>
          <p:nvPr/>
        </p:nvSpPr>
        <p:spPr>
          <a:xfrm>
            <a:off x="4044339" y="2030018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endParaRPr/>
          </a:p>
        </p:txBody>
      </p:sp>
      <p:cxnSp>
        <p:nvCxnSpPr>
          <p:cNvPr id="83" name="Google Shape;83;p11"/>
          <p:cNvCxnSpPr>
            <a:stCxn id="77" idx="0"/>
            <a:endCxn id="76" idx="2"/>
          </p:cNvCxnSpPr>
          <p:nvPr/>
        </p:nvCxnSpPr>
        <p:spPr>
          <a:xfrm rot="10800000" flipH="1">
            <a:off x="3047625" y="1518400"/>
            <a:ext cx="457200" cy="1167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4" name="Google Shape;84;p11"/>
          <p:cNvCxnSpPr>
            <a:stCxn id="78" idx="0"/>
            <a:endCxn id="76" idx="2"/>
          </p:cNvCxnSpPr>
          <p:nvPr/>
        </p:nvCxnSpPr>
        <p:spPr>
          <a:xfrm rot="10800000">
            <a:off x="3504825" y="1518400"/>
            <a:ext cx="457200" cy="1167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5" name="Google Shape;85;p11"/>
          <p:cNvCxnSpPr>
            <a:stCxn id="79" idx="0"/>
            <a:endCxn id="77" idx="2"/>
          </p:cNvCxnSpPr>
          <p:nvPr/>
        </p:nvCxnSpPr>
        <p:spPr>
          <a:xfrm rot="10800000" flipH="1">
            <a:off x="2782500" y="1899300"/>
            <a:ext cx="265200" cy="1248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6" name="Google Shape;86;p11"/>
          <p:cNvCxnSpPr>
            <a:stCxn id="77" idx="2"/>
            <a:endCxn id="80" idx="0"/>
          </p:cNvCxnSpPr>
          <p:nvPr/>
        </p:nvCxnSpPr>
        <p:spPr>
          <a:xfrm>
            <a:off x="3047625" y="1899400"/>
            <a:ext cx="213300" cy="1305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7" name="Google Shape;87;p11"/>
          <p:cNvCxnSpPr>
            <a:stCxn id="78" idx="2"/>
            <a:endCxn id="81" idx="0"/>
          </p:cNvCxnSpPr>
          <p:nvPr/>
        </p:nvCxnSpPr>
        <p:spPr>
          <a:xfrm flipH="1">
            <a:off x="3704325" y="1899400"/>
            <a:ext cx="257700" cy="1305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" name="Google Shape;88;p11"/>
          <p:cNvCxnSpPr>
            <a:stCxn id="78" idx="2"/>
            <a:endCxn id="82" idx="0"/>
          </p:cNvCxnSpPr>
          <p:nvPr/>
        </p:nvCxnSpPr>
        <p:spPr>
          <a:xfrm>
            <a:off x="3962025" y="1899400"/>
            <a:ext cx="249300" cy="1305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9" name="Google Shape;89;p11"/>
          <p:cNvSpPr/>
          <p:nvPr/>
        </p:nvSpPr>
        <p:spPr>
          <a:xfrm>
            <a:off x="5273875" y="1260724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</a:t>
            </a:r>
            <a:endParaRPr/>
          </a:p>
        </p:txBody>
      </p:sp>
      <p:sp>
        <p:nvSpPr>
          <p:cNvPr id="90" name="Google Shape;90;p11"/>
          <p:cNvSpPr/>
          <p:nvPr/>
        </p:nvSpPr>
        <p:spPr>
          <a:xfrm>
            <a:off x="4816675" y="1641724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</a:t>
            </a:r>
            <a:endParaRPr/>
          </a:p>
        </p:txBody>
      </p:sp>
      <p:sp>
        <p:nvSpPr>
          <p:cNvPr id="91" name="Google Shape;91;p11"/>
          <p:cNvSpPr/>
          <p:nvPr/>
        </p:nvSpPr>
        <p:spPr>
          <a:xfrm>
            <a:off x="5731075" y="1641724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</a:t>
            </a:r>
            <a:endParaRPr/>
          </a:p>
        </p:txBody>
      </p:sp>
      <p:sp>
        <p:nvSpPr>
          <p:cNvPr id="92" name="Google Shape;92;p11"/>
          <p:cNvSpPr/>
          <p:nvPr/>
        </p:nvSpPr>
        <p:spPr>
          <a:xfrm>
            <a:off x="4551550" y="2030724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</a:t>
            </a:r>
            <a:endParaRPr/>
          </a:p>
        </p:txBody>
      </p:sp>
      <p:sp>
        <p:nvSpPr>
          <p:cNvPr id="93" name="Google Shape;93;p11"/>
          <p:cNvSpPr/>
          <p:nvPr/>
        </p:nvSpPr>
        <p:spPr>
          <a:xfrm>
            <a:off x="5030093" y="2036642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endParaRPr/>
          </a:p>
        </p:txBody>
      </p:sp>
      <p:sp>
        <p:nvSpPr>
          <p:cNvPr id="94" name="Google Shape;94;p11"/>
          <p:cNvSpPr/>
          <p:nvPr/>
        </p:nvSpPr>
        <p:spPr>
          <a:xfrm>
            <a:off x="5473375" y="2036642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</a:t>
            </a:r>
            <a:endParaRPr/>
          </a:p>
        </p:txBody>
      </p:sp>
      <p:sp>
        <p:nvSpPr>
          <p:cNvPr id="95" name="Google Shape;95;p11"/>
          <p:cNvSpPr/>
          <p:nvPr/>
        </p:nvSpPr>
        <p:spPr>
          <a:xfrm>
            <a:off x="5980339" y="2036642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</a:t>
            </a:r>
            <a:endParaRPr/>
          </a:p>
        </p:txBody>
      </p:sp>
      <p:cxnSp>
        <p:nvCxnSpPr>
          <p:cNvPr id="96" name="Google Shape;96;p11"/>
          <p:cNvCxnSpPr>
            <a:stCxn id="90" idx="0"/>
            <a:endCxn id="89" idx="2"/>
          </p:cNvCxnSpPr>
          <p:nvPr/>
        </p:nvCxnSpPr>
        <p:spPr>
          <a:xfrm rot="10800000" flipH="1">
            <a:off x="4983625" y="1525024"/>
            <a:ext cx="457200" cy="1167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7" name="Google Shape;97;p11"/>
          <p:cNvCxnSpPr>
            <a:stCxn id="91" idx="0"/>
            <a:endCxn id="89" idx="2"/>
          </p:cNvCxnSpPr>
          <p:nvPr/>
        </p:nvCxnSpPr>
        <p:spPr>
          <a:xfrm rot="10800000">
            <a:off x="5440825" y="1525024"/>
            <a:ext cx="457200" cy="1167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8" name="Google Shape;98;p11"/>
          <p:cNvCxnSpPr>
            <a:stCxn id="92" idx="0"/>
            <a:endCxn id="90" idx="2"/>
          </p:cNvCxnSpPr>
          <p:nvPr/>
        </p:nvCxnSpPr>
        <p:spPr>
          <a:xfrm rot="10800000" flipH="1">
            <a:off x="4718500" y="1905924"/>
            <a:ext cx="265200" cy="1248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99;p11"/>
          <p:cNvCxnSpPr>
            <a:stCxn id="90" idx="2"/>
            <a:endCxn id="93" idx="0"/>
          </p:cNvCxnSpPr>
          <p:nvPr/>
        </p:nvCxnSpPr>
        <p:spPr>
          <a:xfrm>
            <a:off x="4983625" y="1906024"/>
            <a:ext cx="213300" cy="1305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" name="Google Shape;100;p11"/>
          <p:cNvCxnSpPr>
            <a:stCxn id="91" idx="2"/>
            <a:endCxn id="94" idx="0"/>
          </p:cNvCxnSpPr>
          <p:nvPr/>
        </p:nvCxnSpPr>
        <p:spPr>
          <a:xfrm flipH="1">
            <a:off x="5640325" y="1906024"/>
            <a:ext cx="257700" cy="1305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1" name="Google Shape;101;p11"/>
          <p:cNvCxnSpPr>
            <a:stCxn id="91" idx="2"/>
            <a:endCxn id="95" idx="0"/>
          </p:cNvCxnSpPr>
          <p:nvPr/>
        </p:nvCxnSpPr>
        <p:spPr>
          <a:xfrm>
            <a:off x="5898025" y="1906024"/>
            <a:ext cx="249300" cy="1305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2" name="Google Shape;102;p11"/>
          <p:cNvSpPr/>
          <p:nvPr/>
        </p:nvSpPr>
        <p:spPr>
          <a:xfrm>
            <a:off x="4297500" y="7752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</a:t>
            </a:r>
            <a:endParaRPr/>
          </a:p>
        </p:txBody>
      </p:sp>
      <p:cxnSp>
        <p:nvCxnSpPr>
          <p:cNvPr id="103" name="Google Shape;103;p11"/>
          <p:cNvCxnSpPr>
            <a:stCxn id="102" idx="2"/>
            <a:endCxn id="76" idx="0"/>
          </p:cNvCxnSpPr>
          <p:nvPr/>
        </p:nvCxnSpPr>
        <p:spPr>
          <a:xfrm flipH="1">
            <a:off x="3504750" y="1039500"/>
            <a:ext cx="959700" cy="2145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" name="Google Shape;104;p11"/>
          <p:cNvCxnSpPr>
            <a:stCxn id="102" idx="2"/>
            <a:endCxn id="89" idx="0"/>
          </p:cNvCxnSpPr>
          <p:nvPr/>
        </p:nvCxnSpPr>
        <p:spPr>
          <a:xfrm>
            <a:off x="4464450" y="1039500"/>
            <a:ext cx="976500" cy="2211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5" name="Google Shape;105;p11"/>
          <p:cNvSpPr txBox="1">
            <a:spLocks noGrp="1"/>
          </p:cNvSpPr>
          <p:nvPr>
            <p:ph type="body" idx="1"/>
          </p:nvPr>
        </p:nvSpPr>
        <p:spPr>
          <a:xfrm>
            <a:off x="350100" y="2794300"/>
            <a:ext cx="8443800" cy="22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Limitations: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Items must be comparable.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Maintaining bushiness is non-trivial.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Θ(log N), can we do better?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Note: log is pretty good. One billion items yields tree height of only 30.</a:t>
            </a:r>
            <a:endParaRPr u="sng"/>
          </a:p>
        </p:txBody>
      </p:sp>
      <p:cxnSp>
        <p:nvCxnSpPr>
          <p:cNvPr id="106" name="Google Shape;106;p11"/>
          <p:cNvCxnSpPr/>
          <p:nvPr/>
        </p:nvCxnSpPr>
        <p:spPr>
          <a:xfrm>
            <a:off x="3708600" y="899934"/>
            <a:ext cx="552000" cy="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triangle" w="med" len="med"/>
          </a:ln>
        </p:spPr>
      </p:cxnSp>
      <p:graphicFrame>
        <p:nvGraphicFramePr>
          <p:cNvPr id="107" name="Google Shape;107;p11"/>
          <p:cNvGraphicFramePr/>
          <p:nvPr/>
        </p:nvGraphicFramePr>
        <p:xfrm>
          <a:off x="5059500" y="3138275"/>
          <a:ext cx="3661250" cy="1188630"/>
        </p:xfrm>
        <a:graphic>
          <a:graphicData uri="http://schemas.openxmlformats.org/drawingml/2006/table">
            <a:tbl>
              <a:tblPr>
                <a:noFill/>
                <a:tableStyleId>{FAF77C34-901E-4594-8A6C-9F099FC9BAC9}</a:tableStyleId>
              </a:tblPr>
              <a:tblGrid>
                <a:gridCol w="1439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0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insert(x)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Linked List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Bushy BSTs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8" name="Google Shape;108;p11"/>
          <p:cNvSpPr txBox="1"/>
          <p:nvPr/>
        </p:nvSpPr>
        <p:spPr>
          <a:xfrm>
            <a:off x="6141175" y="4319275"/>
            <a:ext cx="2096700" cy="2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Worst case runtimes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0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0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4" name="Google Shape;1004;p47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String hashCode function</a:t>
            </a:r>
            <a:endParaRPr/>
          </a:p>
        </p:txBody>
      </p:sp>
      <p:sp>
        <p:nvSpPr>
          <p:cNvPr id="1005" name="Google Shape;1005;p47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364000" cy="41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Improved convertToInt function: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h(s) = s</a:t>
            </a:r>
            <a:r>
              <a:rPr lang="en" baseline="-25000"/>
              <a:t>0 </a:t>
            </a:r>
            <a:r>
              <a:rPr lang="en"/>
              <a:t>× 32</a:t>
            </a:r>
            <a:r>
              <a:rPr lang="en" baseline="30000"/>
              <a:t>n-1</a:t>
            </a:r>
            <a:r>
              <a:rPr lang="en"/>
              <a:t> + s</a:t>
            </a:r>
            <a:r>
              <a:rPr lang="en" baseline="-25000"/>
              <a:t>1</a:t>
            </a:r>
            <a:r>
              <a:rPr lang="en"/>
              <a:t> × 32</a:t>
            </a:r>
            <a:r>
              <a:rPr lang="en" baseline="30000"/>
              <a:t>n-2</a:t>
            </a:r>
            <a:r>
              <a:rPr lang="en"/>
              <a:t> + … + s</a:t>
            </a:r>
            <a:r>
              <a:rPr lang="en" baseline="-25000"/>
              <a:t>n-1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Problems: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Intended for lower case strings only: Fix by removing - ‘a’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Top bits are totally ignored.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Why? Because multiplying by 32 is equivalent to left shifting by 5 bits. Result: Top characters get pushed out completely.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How can we fix?</a:t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48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String hashCode function</a:t>
            </a:r>
            <a:endParaRPr/>
          </a:p>
        </p:txBody>
      </p:sp>
      <p:sp>
        <p:nvSpPr>
          <p:cNvPr id="1011" name="Google Shape;1011;p48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563800" cy="41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Java’s actual hashCode() function for Strings: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h(s) = s</a:t>
            </a:r>
            <a:r>
              <a:rPr lang="en" baseline="-25000"/>
              <a:t>0 </a:t>
            </a:r>
            <a:r>
              <a:rPr lang="en"/>
              <a:t>× 31</a:t>
            </a:r>
            <a:r>
              <a:rPr lang="en" baseline="30000"/>
              <a:t>n-1</a:t>
            </a:r>
            <a:r>
              <a:rPr lang="en"/>
              <a:t> + s</a:t>
            </a:r>
            <a:r>
              <a:rPr lang="en" baseline="-25000"/>
              <a:t>1</a:t>
            </a:r>
            <a:r>
              <a:rPr lang="en"/>
              <a:t> × 31</a:t>
            </a:r>
            <a:r>
              <a:rPr lang="en" baseline="30000"/>
              <a:t>n-2</a:t>
            </a:r>
            <a:r>
              <a:rPr lang="en"/>
              <a:t> + … + s</a:t>
            </a:r>
            <a:r>
              <a:rPr lang="en" baseline="-25000"/>
              <a:t>n-1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Problems: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Intended for lower case strings only: Fix by removing - ‘a’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Top bits are totally ignored.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Why? Because multiplying by 32 is equivalent to left shifting by 5 bits. Result: Top characters get pushed out completely.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How can we fix: Multiply by powers of 31!</a:t>
            </a:r>
            <a:endParaRPr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/>
              <a:t>In convertToInt, we tried to have the kth character contribute to specific bits of the hashCode(). Nice for understanding lecture, but exactly the wrong idea for avoiding hashCode collisions!</a:t>
            </a:r>
            <a:endParaRPr/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6" name="Google Shape;1016;p49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String hashCode Function Example</a:t>
            </a:r>
            <a:endParaRPr/>
          </a:p>
        </p:txBody>
      </p:sp>
      <p:sp>
        <p:nvSpPr>
          <p:cNvPr id="1017" name="Google Shape;1017;p49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364000" cy="257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Java’s hashCode() function: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h(s) = s</a:t>
            </a:r>
            <a:r>
              <a:rPr lang="en" baseline="-25000"/>
              <a:t>0 </a:t>
            </a:r>
            <a:r>
              <a:rPr lang="en"/>
              <a:t>× 31</a:t>
            </a:r>
            <a:r>
              <a:rPr lang="en" baseline="30000"/>
              <a:t>n-1</a:t>
            </a:r>
            <a:r>
              <a:rPr lang="en"/>
              <a:t> + s</a:t>
            </a:r>
            <a:r>
              <a:rPr lang="en" baseline="-25000"/>
              <a:t>1</a:t>
            </a:r>
            <a:r>
              <a:rPr lang="en"/>
              <a:t> × 31</a:t>
            </a:r>
            <a:r>
              <a:rPr lang="en" baseline="30000"/>
              <a:t>n-2</a:t>
            </a:r>
            <a:r>
              <a:rPr lang="en"/>
              <a:t> + … + s</a:t>
            </a:r>
            <a:r>
              <a:rPr lang="en" baseline="-25000"/>
              <a:t>n-1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Consider ‘cat’:</a:t>
            </a:r>
            <a:endParaRPr/>
          </a:p>
        </p:txBody>
      </p:sp>
      <p:sp>
        <p:nvSpPr>
          <p:cNvPr id="1018" name="Google Shape;1018;p49"/>
          <p:cNvSpPr/>
          <p:nvPr/>
        </p:nvSpPr>
        <p:spPr>
          <a:xfrm>
            <a:off x="2819400" y="2184500"/>
            <a:ext cx="5196000" cy="3393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00 00000 00000 00000 00011 00001 10100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19" name="Google Shape;1019;p49"/>
          <p:cNvSpPr/>
          <p:nvPr/>
        </p:nvSpPr>
        <p:spPr>
          <a:xfrm rot="-5400000">
            <a:off x="7227234" y="2246950"/>
            <a:ext cx="310800" cy="6831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0" name="Google Shape;1020;p49"/>
          <p:cNvSpPr txBox="1"/>
          <p:nvPr/>
        </p:nvSpPr>
        <p:spPr>
          <a:xfrm>
            <a:off x="7444600" y="2566675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endParaRPr/>
          </a:p>
        </p:txBody>
      </p:sp>
      <p:sp>
        <p:nvSpPr>
          <p:cNvPr id="1021" name="Google Shape;1021;p49"/>
          <p:cNvSpPr txBox="1"/>
          <p:nvPr/>
        </p:nvSpPr>
        <p:spPr>
          <a:xfrm>
            <a:off x="6638425" y="2591500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1022" name="Google Shape;1022;p49"/>
          <p:cNvSpPr/>
          <p:nvPr/>
        </p:nvSpPr>
        <p:spPr>
          <a:xfrm rot="-5400000">
            <a:off x="6452082" y="2268700"/>
            <a:ext cx="310800" cy="6396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" name="Google Shape;1023;p49"/>
          <p:cNvSpPr txBox="1"/>
          <p:nvPr/>
        </p:nvSpPr>
        <p:spPr>
          <a:xfrm>
            <a:off x="5832250" y="2591500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</a:t>
            </a:r>
            <a:endParaRPr/>
          </a:p>
        </p:txBody>
      </p:sp>
      <p:sp>
        <p:nvSpPr>
          <p:cNvPr id="1024" name="Google Shape;1024;p49"/>
          <p:cNvSpPr/>
          <p:nvPr/>
        </p:nvSpPr>
        <p:spPr>
          <a:xfrm rot="-5400000">
            <a:off x="5684549" y="2268700"/>
            <a:ext cx="310800" cy="639600"/>
          </a:xfrm>
          <a:prstGeom prst="leftBrace">
            <a:avLst>
              <a:gd name="adj1" fmla="val 8333"/>
              <a:gd name="adj2" fmla="val 50000"/>
            </a:avLst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5" name="Google Shape;1025;p49"/>
          <p:cNvSpPr txBox="1"/>
          <p:nvPr/>
        </p:nvSpPr>
        <p:spPr>
          <a:xfrm>
            <a:off x="2781375" y="1662700"/>
            <a:ext cx="1318500" cy="33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convertToInt()</a:t>
            </a:r>
            <a:endParaRPr/>
          </a:p>
        </p:txBody>
      </p:sp>
      <p:sp>
        <p:nvSpPr>
          <p:cNvPr id="1026" name="Google Shape;1026;p49"/>
          <p:cNvSpPr/>
          <p:nvPr/>
        </p:nvSpPr>
        <p:spPr>
          <a:xfrm>
            <a:off x="457200" y="2986211"/>
            <a:ext cx="2321700" cy="3393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00000000 01100011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27" name="Google Shape;1027;p49"/>
          <p:cNvSpPr txBox="1"/>
          <p:nvPr/>
        </p:nvSpPr>
        <p:spPr>
          <a:xfrm>
            <a:off x="58750" y="2985972"/>
            <a:ext cx="4239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‘c’</a:t>
            </a:r>
            <a:endParaRPr/>
          </a:p>
        </p:txBody>
      </p:sp>
      <p:sp>
        <p:nvSpPr>
          <p:cNvPr id="1028" name="Google Shape;1028;p49"/>
          <p:cNvSpPr txBox="1"/>
          <p:nvPr/>
        </p:nvSpPr>
        <p:spPr>
          <a:xfrm>
            <a:off x="2828615" y="2952195"/>
            <a:ext cx="796800" cy="31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*31</a:t>
            </a:r>
            <a:r>
              <a:rPr lang="en" baseline="30000"/>
              <a:t>2</a:t>
            </a:r>
            <a:endParaRPr baseline="30000"/>
          </a:p>
        </p:txBody>
      </p:sp>
      <p:grpSp>
        <p:nvGrpSpPr>
          <p:cNvPr id="1029" name="Google Shape;1029;p49"/>
          <p:cNvGrpSpPr/>
          <p:nvPr/>
        </p:nvGrpSpPr>
        <p:grpSpPr>
          <a:xfrm>
            <a:off x="58750" y="3594523"/>
            <a:ext cx="3320450" cy="354539"/>
            <a:chOff x="58750" y="3594523"/>
            <a:chExt cx="3320450" cy="354539"/>
          </a:xfrm>
        </p:grpSpPr>
        <p:sp>
          <p:nvSpPr>
            <p:cNvPr id="1030" name="Google Shape;1030;p49"/>
            <p:cNvSpPr/>
            <p:nvPr/>
          </p:nvSpPr>
          <p:spPr>
            <a:xfrm>
              <a:off x="457200" y="3609761"/>
              <a:ext cx="2321700" cy="339300"/>
            </a:xfrm>
            <a:prstGeom prst="rect">
              <a:avLst/>
            </a:prstGeom>
            <a:solidFill>
              <a:srgbClr val="CFE2F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00000000 01100001</a:t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031" name="Google Shape;1031;p49"/>
            <p:cNvSpPr txBox="1"/>
            <p:nvPr/>
          </p:nvSpPr>
          <p:spPr>
            <a:xfrm>
              <a:off x="58750" y="3595573"/>
              <a:ext cx="423900" cy="31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‘a’</a:t>
              </a:r>
              <a:endParaRPr/>
            </a:p>
          </p:txBody>
        </p:sp>
        <p:sp>
          <p:nvSpPr>
            <p:cNvPr id="1032" name="Google Shape;1032;p49"/>
            <p:cNvSpPr txBox="1"/>
            <p:nvPr/>
          </p:nvSpPr>
          <p:spPr>
            <a:xfrm>
              <a:off x="2843100" y="3594523"/>
              <a:ext cx="536100" cy="31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*31</a:t>
              </a:r>
              <a:endParaRPr baseline="30000"/>
            </a:p>
          </p:txBody>
        </p:sp>
      </p:grpSp>
      <p:grpSp>
        <p:nvGrpSpPr>
          <p:cNvPr id="1033" name="Google Shape;1033;p49"/>
          <p:cNvGrpSpPr/>
          <p:nvPr/>
        </p:nvGrpSpPr>
        <p:grpSpPr>
          <a:xfrm>
            <a:off x="3668725" y="2671456"/>
            <a:ext cx="5203762" cy="654055"/>
            <a:chOff x="3668725" y="2671456"/>
            <a:chExt cx="5203762" cy="654055"/>
          </a:xfrm>
        </p:grpSpPr>
        <p:sp>
          <p:nvSpPr>
            <p:cNvPr id="1034" name="Google Shape;1034;p49"/>
            <p:cNvSpPr txBox="1"/>
            <p:nvPr/>
          </p:nvSpPr>
          <p:spPr>
            <a:xfrm>
              <a:off x="3668725" y="2671456"/>
              <a:ext cx="970800" cy="24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95139</a:t>
              </a:r>
              <a:endParaRPr/>
            </a:p>
          </p:txBody>
        </p:sp>
        <p:sp>
          <p:nvSpPr>
            <p:cNvPr id="1035" name="Google Shape;1035;p49"/>
            <p:cNvSpPr/>
            <p:nvPr/>
          </p:nvSpPr>
          <p:spPr>
            <a:xfrm>
              <a:off x="3676488" y="2986211"/>
              <a:ext cx="5196000" cy="339300"/>
            </a:xfrm>
            <a:prstGeom prst="rect">
              <a:avLst/>
            </a:prstGeom>
            <a:solidFill>
              <a:srgbClr val="CFE2F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00 00000 00000 00010 11100 11101 00011</a:t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1036" name="Google Shape;1036;p49"/>
          <p:cNvGrpSpPr/>
          <p:nvPr/>
        </p:nvGrpSpPr>
        <p:grpSpPr>
          <a:xfrm>
            <a:off x="3668725" y="3310034"/>
            <a:ext cx="5203762" cy="643322"/>
            <a:chOff x="3668725" y="3310034"/>
            <a:chExt cx="5203762" cy="643322"/>
          </a:xfrm>
        </p:grpSpPr>
        <p:sp>
          <p:nvSpPr>
            <p:cNvPr id="1037" name="Google Shape;1037;p49"/>
            <p:cNvSpPr/>
            <p:nvPr/>
          </p:nvSpPr>
          <p:spPr>
            <a:xfrm>
              <a:off x="3676488" y="3614056"/>
              <a:ext cx="5196000" cy="339300"/>
            </a:xfrm>
            <a:prstGeom prst="rect">
              <a:avLst/>
            </a:prstGeom>
            <a:solidFill>
              <a:srgbClr val="CFE2F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00 00000 00000 00000 00010 11101 11111</a:t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038" name="Google Shape;1038;p49"/>
            <p:cNvSpPr txBox="1"/>
            <p:nvPr/>
          </p:nvSpPr>
          <p:spPr>
            <a:xfrm>
              <a:off x="3668725" y="3310034"/>
              <a:ext cx="970800" cy="24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3007</a:t>
              </a:r>
              <a:endParaRPr/>
            </a:p>
          </p:txBody>
        </p:sp>
      </p:grpSp>
      <p:grpSp>
        <p:nvGrpSpPr>
          <p:cNvPr id="1039" name="Google Shape;1039;p49"/>
          <p:cNvGrpSpPr/>
          <p:nvPr/>
        </p:nvGrpSpPr>
        <p:grpSpPr>
          <a:xfrm>
            <a:off x="58750" y="4205173"/>
            <a:ext cx="3320450" cy="367439"/>
            <a:chOff x="58750" y="4205173"/>
            <a:chExt cx="3320450" cy="367439"/>
          </a:xfrm>
        </p:grpSpPr>
        <p:grpSp>
          <p:nvGrpSpPr>
            <p:cNvPr id="1040" name="Google Shape;1040;p49"/>
            <p:cNvGrpSpPr/>
            <p:nvPr/>
          </p:nvGrpSpPr>
          <p:grpSpPr>
            <a:xfrm>
              <a:off x="58750" y="4205173"/>
              <a:ext cx="2720150" cy="367439"/>
              <a:chOff x="58750" y="4205173"/>
              <a:chExt cx="2720150" cy="367439"/>
            </a:xfrm>
          </p:grpSpPr>
          <p:sp>
            <p:nvSpPr>
              <p:cNvPr id="1041" name="Google Shape;1041;p49"/>
              <p:cNvSpPr/>
              <p:nvPr/>
            </p:nvSpPr>
            <p:spPr>
              <a:xfrm>
                <a:off x="457200" y="4233311"/>
                <a:ext cx="2321700" cy="339300"/>
              </a:xfrm>
              <a:prstGeom prst="rect">
                <a:avLst/>
              </a:prstGeom>
              <a:solidFill>
                <a:srgbClr val="CFE2F3"/>
              </a:solidFill>
              <a:ln w="1905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800">
                    <a:latin typeface="Consolas"/>
                    <a:ea typeface="Consolas"/>
                    <a:cs typeface="Consolas"/>
                    <a:sym typeface="Consolas"/>
                  </a:rPr>
                  <a:t>00000000 01110100</a:t>
                </a:r>
                <a:endParaRPr sz="1800"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  <p:sp>
            <p:nvSpPr>
              <p:cNvPr id="1042" name="Google Shape;1042;p49"/>
              <p:cNvSpPr txBox="1"/>
              <p:nvPr/>
            </p:nvSpPr>
            <p:spPr>
              <a:xfrm>
                <a:off x="58750" y="4205173"/>
                <a:ext cx="423900" cy="310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/>
                  <a:t>‘t’</a:t>
                </a:r>
                <a:endParaRPr/>
              </a:p>
            </p:txBody>
          </p:sp>
        </p:grpSp>
        <p:sp>
          <p:nvSpPr>
            <p:cNvPr id="1043" name="Google Shape;1043;p49"/>
            <p:cNvSpPr txBox="1"/>
            <p:nvPr/>
          </p:nvSpPr>
          <p:spPr>
            <a:xfrm>
              <a:off x="2843100" y="4218611"/>
              <a:ext cx="536100" cy="3108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*1</a:t>
              </a:r>
              <a:endParaRPr baseline="30000"/>
            </a:p>
          </p:txBody>
        </p:sp>
      </p:grpSp>
      <p:grpSp>
        <p:nvGrpSpPr>
          <p:cNvPr id="1044" name="Google Shape;1044;p49"/>
          <p:cNvGrpSpPr/>
          <p:nvPr/>
        </p:nvGrpSpPr>
        <p:grpSpPr>
          <a:xfrm>
            <a:off x="3668725" y="3919634"/>
            <a:ext cx="5203762" cy="643322"/>
            <a:chOff x="3668725" y="3919634"/>
            <a:chExt cx="5203762" cy="643322"/>
          </a:xfrm>
        </p:grpSpPr>
        <p:sp>
          <p:nvSpPr>
            <p:cNvPr id="1045" name="Google Shape;1045;p49"/>
            <p:cNvSpPr/>
            <p:nvPr/>
          </p:nvSpPr>
          <p:spPr>
            <a:xfrm>
              <a:off x="3676488" y="4223656"/>
              <a:ext cx="5196000" cy="339300"/>
            </a:xfrm>
            <a:prstGeom prst="rect">
              <a:avLst/>
            </a:prstGeom>
            <a:solidFill>
              <a:srgbClr val="CFE2F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00 00000 00000 00000 00000 00</a:t>
              </a:r>
              <a:r>
                <a:rPr lang="en" sz="1800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011 10100</a:t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046" name="Google Shape;1046;p49"/>
            <p:cNvSpPr txBox="1"/>
            <p:nvPr/>
          </p:nvSpPr>
          <p:spPr>
            <a:xfrm>
              <a:off x="3668725" y="3919634"/>
              <a:ext cx="970800" cy="24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116</a:t>
              </a:r>
              <a:endParaRPr/>
            </a:p>
          </p:txBody>
        </p:sp>
      </p:grpSp>
      <p:grpSp>
        <p:nvGrpSpPr>
          <p:cNvPr id="1047" name="Google Shape;1047;p49"/>
          <p:cNvGrpSpPr/>
          <p:nvPr/>
        </p:nvGrpSpPr>
        <p:grpSpPr>
          <a:xfrm>
            <a:off x="2994283" y="4741396"/>
            <a:ext cx="5878192" cy="339300"/>
            <a:chOff x="2994283" y="4741396"/>
            <a:chExt cx="5878192" cy="339300"/>
          </a:xfrm>
        </p:grpSpPr>
        <p:sp>
          <p:nvSpPr>
            <p:cNvPr id="1048" name="Google Shape;1048;p49"/>
            <p:cNvSpPr/>
            <p:nvPr/>
          </p:nvSpPr>
          <p:spPr>
            <a:xfrm>
              <a:off x="3676475" y="4741396"/>
              <a:ext cx="5196000" cy="339300"/>
            </a:xfrm>
            <a:prstGeom prst="rect">
              <a:avLst/>
            </a:prstGeom>
            <a:solidFill>
              <a:srgbClr val="CFE2F3"/>
            </a:solidFill>
            <a:ln w="190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800">
                  <a:latin typeface="Consolas"/>
                  <a:ea typeface="Consolas"/>
                  <a:cs typeface="Consolas"/>
                  <a:sym typeface="Consolas"/>
                </a:rPr>
                <a:t>00 00000 00000 00010 11111 11110 10110</a:t>
              </a:r>
              <a:endParaRPr sz="1800">
                <a:latin typeface="Consolas"/>
                <a:ea typeface="Consolas"/>
                <a:cs typeface="Consolas"/>
                <a:sym typeface="Consolas"/>
              </a:endParaRPr>
            </a:p>
          </p:txBody>
        </p:sp>
        <p:sp>
          <p:nvSpPr>
            <p:cNvPr id="1049" name="Google Shape;1049;p49"/>
            <p:cNvSpPr txBox="1"/>
            <p:nvPr/>
          </p:nvSpPr>
          <p:spPr>
            <a:xfrm>
              <a:off x="2994283" y="4743336"/>
              <a:ext cx="796800" cy="24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/>
                <a:t>98262</a:t>
              </a:r>
              <a:endParaRPr/>
            </a:p>
          </p:txBody>
        </p:sp>
      </p:grpSp>
      <p:grpSp>
        <p:nvGrpSpPr>
          <p:cNvPr id="1050" name="Google Shape;1050;p49"/>
          <p:cNvGrpSpPr/>
          <p:nvPr/>
        </p:nvGrpSpPr>
        <p:grpSpPr>
          <a:xfrm>
            <a:off x="4589225" y="710925"/>
            <a:ext cx="4359400" cy="654000"/>
            <a:chOff x="4589225" y="710925"/>
            <a:chExt cx="4359400" cy="654000"/>
          </a:xfrm>
        </p:grpSpPr>
        <p:cxnSp>
          <p:nvCxnSpPr>
            <p:cNvPr id="1051" name="Google Shape;1051;p49"/>
            <p:cNvCxnSpPr/>
            <p:nvPr/>
          </p:nvCxnSpPr>
          <p:spPr>
            <a:xfrm flipH="1">
              <a:off x="4589225" y="1093000"/>
              <a:ext cx="1067700" cy="192900"/>
            </a:xfrm>
            <a:prstGeom prst="straightConnector1">
              <a:avLst/>
            </a:prstGeom>
            <a:noFill/>
            <a:ln w="19050" cap="flat" cmpd="sng">
              <a:solidFill>
                <a:srgbClr val="BE071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052" name="Google Shape;1052;p49"/>
            <p:cNvSpPr txBox="1"/>
            <p:nvPr/>
          </p:nvSpPr>
          <p:spPr>
            <a:xfrm>
              <a:off x="5684925" y="710925"/>
              <a:ext cx="3263700" cy="6540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BE0712"/>
                  </a:solidFill>
                </a:rPr>
                <a:t>Food for thought: Hash tables with a number of buckets equal to a multiple of 31 will not work very well with this hashCode(). Why?</a:t>
              </a:r>
              <a:endParaRPr>
                <a:solidFill>
                  <a:srgbClr val="BE0712"/>
                </a:solidFill>
              </a:endParaRPr>
            </a:p>
          </p:txBody>
        </p:sp>
      </p:grpSp>
      <p:sp>
        <p:nvSpPr>
          <p:cNvPr id="1053" name="Google Shape;1053;p49"/>
          <p:cNvSpPr/>
          <p:nvPr/>
        </p:nvSpPr>
        <p:spPr>
          <a:xfrm rot="5400000">
            <a:off x="1555150" y="3606475"/>
            <a:ext cx="154800" cy="2299800"/>
          </a:xfrm>
          <a:prstGeom prst="rightBrace">
            <a:avLst>
              <a:gd name="adj1" fmla="val 8333"/>
              <a:gd name="adj2" fmla="val 50000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4" name="Google Shape;1054;p49"/>
          <p:cNvSpPr txBox="1"/>
          <p:nvPr/>
        </p:nvSpPr>
        <p:spPr>
          <a:xfrm>
            <a:off x="340250" y="4802375"/>
            <a:ext cx="2479200" cy="2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these numbers? </a:t>
            </a:r>
            <a:r>
              <a:rPr lang="en" u="sng">
                <a:solidFill>
                  <a:schemeClr val="hlink"/>
                </a:solidFill>
                <a:hlinkClick r:id="rId3"/>
              </a:rPr>
              <a:t>ASCII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0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9" name="Google Shape;1059;p50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Hashing</a:t>
            </a:r>
            <a:endParaRPr/>
          </a:p>
        </p:txBody>
      </p:sp>
      <p:sp>
        <p:nvSpPr>
          <p:cNvPr id="1060" name="Google Shape;1060;p50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How do you make hashbrowns?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Chopping potato into nice predictable segments? No way!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This is a hashbrown:</a:t>
            </a:r>
            <a:endParaRPr/>
          </a:p>
        </p:txBody>
      </p:sp>
      <p:pic>
        <p:nvPicPr>
          <p:cNvPr id="1061" name="Google Shape;1061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7150" y="1591175"/>
            <a:ext cx="3447525" cy="344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p51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Hashing a Collection</a:t>
            </a:r>
            <a:endParaRPr/>
          </a:p>
        </p:txBody>
      </p:sp>
      <p:sp>
        <p:nvSpPr>
          <p:cNvPr id="1067" name="Google Shape;1067;p51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Lists are a lot like strings: Collection of items each with its own hashCode:</a:t>
            </a: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To save time hashing: Look at only first few items.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Higher chance of collisions but things will still work.</a:t>
            </a:r>
            <a:endParaRPr/>
          </a:p>
        </p:txBody>
      </p:sp>
      <p:pic>
        <p:nvPicPr>
          <p:cNvPr id="1068" name="Google Shape;106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4085" y="1236772"/>
            <a:ext cx="5734050" cy="27336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9" name="Google Shape;1069;p51"/>
          <p:cNvSpPr txBox="1"/>
          <p:nvPr/>
        </p:nvSpPr>
        <p:spPr>
          <a:xfrm>
            <a:off x="1165745" y="1106975"/>
            <a:ext cx="7010700" cy="2795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@Override</a:t>
            </a:r>
            <a:endParaRPr sz="1900">
              <a:solidFill>
                <a:srgbClr val="0000FF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hashCode() {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9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hashCode = 1;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(Object o : </a:t>
            </a: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) {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hashCode = hashCode * 31;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hashCode = hashCode + o.hashCode();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	}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hashCode;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900" b="1">
              <a:solidFill>
                <a:srgbClr val="9C20EE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</p:txBody>
      </p:sp>
      <p:cxnSp>
        <p:nvCxnSpPr>
          <p:cNvPr id="1070" name="Google Shape;1070;p51"/>
          <p:cNvCxnSpPr/>
          <p:nvPr/>
        </p:nvCxnSpPr>
        <p:spPr>
          <a:xfrm flipH="1">
            <a:off x="5538250" y="1911525"/>
            <a:ext cx="264300" cy="457500"/>
          </a:xfrm>
          <a:prstGeom prst="straightConnector1">
            <a:avLst/>
          </a:prstGeom>
          <a:noFill/>
          <a:ln w="9525" cap="flat" cmpd="sng">
            <a:solidFill>
              <a:srgbClr val="AC2020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1071" name="Google Shape;1071;p51"/>
          <p:cNvCxnSpPr/>
          <p:nvPr/>
        </p:nvCxnSpPr>
        <p:spPr>
          <a:xfrm flipH="1">
            <a:off x="6757575" y="2268300"/>
            <a:ext cx="469500" cy="405600"/>
          </a:xfrm>
          <a:prstGeom prst="straightConnector1">
            <a:avLst/>
          </a:prstGeom>
          <a:noFill/>
          <a:ln w="9525" cap="flat" cmpd="sng">
            <a:solidFill>
              <a:srgbClr val="AC202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72" name="Google Shape;1072;p51"/>
          <p:cNvSpPr txBox="1"/>
          <p:nvPr/>
        </p:nvSpPr>
        <p:spPr>
          <a:xfrm>
            <a:off x="4844700" y="1580825"/>
            <a:ext cx="31968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C2020"/>
                </a:solidFill>
              </a:rPr>
              <a:t>elevate/smear the current hash code</a:t>
            </a:r>
            <a:endParaRPr>
              <a:solidFill>
                <a:srgbClr val="AC2020"/>
              </a:solidFill>
            </a:endParaRPr>
          </a:p>
        </p:txBody>
      </p:sp>
      <p:sp>
        <p:nvSpPr>
          <p:cNvPr id="1073" name="Google Shape;1073;p51"/>
          <p:cNvSpPr txBox="1"/>
          <p:nvPr/>
        </p:nvSpPr>
        <p:spPr>
          <a:xfrm>
            <a:off x="6020442" y="1935929"/>
            <a:ext cx="2368500" cy="3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AC2020"/>
                </a:solidFill>
              </a:rPr>
              <a:t>add new item’s hash code</a:t>
            </a:r>
            <a:endParaRPr>
              <a:solidFill>
                <a:srgbClr val="AC2020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p52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Hashing a Recursive Data Structure </a:t>
            </a:r>
            <a:endParaRPr/>
          </a:p>
        </p:txBody>
      </p:sp>
      <p:sp>
        <p:nvSpPr>
          <p:cNvPr id="1079" name="Google Shape;1079;p52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Computation of the hashCode of a recursive data structure involves recursive computation.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For example, binary tree hashCode (assuming sentinel leaves):</a:t>
            </a:r>
            <a:endParaRPr/>
          </a:p>
        </p:txBody>
      </p:sp>
      <p:sp>
        <p:nvSpPr>
          <p:cNvPr id="1080" name="Google Shape;1080;p52"/>
          <p:cNvSpPr txBox="1"/>
          <p:nvPr/>
        </p:nvSpPr>
        <p:spPr>
          <a:xfrm>
            <a:off x="1624350" y="1822575"/>
            <a:ext cx="5681100" cy="32202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0000FF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@Override</a:t>
            </a:r>
            <a:endParaRPr sz="1900" b="1">
              <a:solidFill>
                <a:srgbClr val="9C20EE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9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hashCode() {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.value == null) {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   </a:t>
            </a: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0;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}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  this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.value.hashCode() +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	31 * </a:t>
            </a: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.left.hashCode() +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	31 * 31 * </a:t>
            </a:r>
            <a:r>
              <a:rPr lang="en" sz="19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.right.hashCode();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9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EFEFEF"/>
              </a:highlight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" name="Google Shape;1085;p53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Default hashCodes()</a:t>
            </a:r>
            <a:endParaRPr/>
          </a:p>
        </p:txBody>
      </p:sp>
      <p:sp>
        <p:nvSpPr>
          <p:cNvPr id="1086" name="Google Shape;1086;p53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All Objects have hashCode() function.</a:t>
            </a:r>
            <a:endParaRPr dirty="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Default: returns </a:t>
            </a:r>
            <a:r>
              <a:rPr lang="en" dirty="0">
                <a:latin typeface="Ubuntu Mono"/>
                <a:ea typeface="Ubuntu Mono"/>
                <a:cs typeface="Ubuntu Mono"/>
                <a:sym typeface="Ubuntu Mono"/>
              </a:rPr>
              <a:t>this</a:t>
            </a:r>
            <a:r>
              <a:rPr lang="en" dirty="0"/>
              <a:t> (i.e. address of object).</a:t>
            </a:r>
            <a:endParaRPr dirty="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dirty="0"/>
              <a:t>Can have strange consequences: “hello”.hashCode() is not the same as (“h” + “ello”).hashCode()</a:t>
            </a:r>
            <a:endParaRPr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Can override for your type.</a:t>
            </a:r>
            <a:endParaRPr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Hash tables (HashSet, HashMap, etc.) are so important that Java requires that all objects implement hashCode().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1" name="Google Shape;1091;p54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HashSets and HashMaps</a:t>
            </a:r>
            <a:endParaRPr/>
          </a:p>
        </p:txBody>
      </p:sp>
      <p:sp>
        <p:nvSpPr>
          <p:cNvPr id="1092" name="Google Shape;1092;p54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Java provides a hash table based implementation of sets and maps.</a:t>
            </a:r>
            <a:endParaRPr dirty="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Idea is very similar to what we’ve done in lecture.</a:t>
            </a:r>
            <a:endParaRPr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Warning: Never store mutable objects in a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HashSet</a:t>
            </a:r>
            <a:r>
              <a:rPr lang="en" dirty="0"/>
              <a:t> or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HashMap</a:t>
            </a:r>
            <a:r>
              <a:rPr lang="en" dirty="0"/>
              <a:t>!</a:t>
            </a:r>
            <a:endParaRPr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Warning #2: Never override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equals</a:t>
            </a:r>
            <a:r>
              <a:rPr lang="en" dirty="0"/>
              <a:t> without also overriding </a:t>
            </a:r>
            <a:r>
              <a:rPr lang="en" dirty="0">
                <a:latin typeface="Consolas"/>
                <a:ea typeface="Consolas"/>
                <a:cs typeface="Consolas"/>
                <a:sym typeface="Consolas"/>
              </a:rPr>
              <a:t>hashCode</a:t>
            </a:r>
            <a:r>
              <a:rPr lang="en" dirty="0"/>
              <a:t>.</a:t>
            </a:r>
            <a:endParaRPr dirty="0"/>
          </a:p>
          <a:p>
            <a:pPr marL="914400" lvl="1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dirty="0"/>
              <a:t>Why these warnings? See study guide.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In lab 9, you’ll get a chance to implement a hash map. </a:t>
            </a:r>
            <a:endParaRPr dirty="0"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7" name="Google Shape;1097;p55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098" name="Google Shape;1098;p55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643900" cy="415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With good hashCode() and resizing, operations are </a:t>
            </a:r>
            <a:r>
              <a:rPr lang="en" sz="2000" dirty="0"/>
              <a:t>Θ(1) </a:t>
            </a:r>
            <a:r>
              <a:rPr lang="en" dirty="0"/>
              <a:t>amortized.</a:t>
            </a:r>
            <a:endParaRPr dirty="0"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No need to maintain bushiness (but still need good hashCode).</a:t>
            </a:r>
            <a:endParaRPr dirty="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dirty="0"/>
              <a:t>Store and retrieval does not require items to be comparable.</a:t>
            </a: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graphicFrame>
        <p:nvGraphicFramePr>
          <p:cNvPr id="1099" name="Google Shape;1099;p55"/>
          <p:cNvGraphicFramePr/>
          <p:nvPr/>
        </p:nvGraphicFramePr>
        <p:xfrm>
          <a:off x="2703650" y="2554750"/>
          <a:ext cx="3736700" cy="1981050"/>
        </p:xfrm>
        <a:graphic>
          <a:graphicData uri="http://schemas.openxmlformats.org/drawingml/2006/table">
            <a:tbl>
              <a:tblPr>
                <a:noFill/>
                <a:tableStyleId>{FAF77C34-901E-4594-8A6C-9F099FC9BAC9}</a:tableStyleId>
              </a:tblPr>
              <a:tblGrid>
                <a:gridCol w="1515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0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25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insert(x)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Linked List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Bushy BSTs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Unordered Array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Hash Table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100" name="Google Shape;1100;p55"/>
          <p:cNvSpPr txBox="1"/>
          <p:nvPr/>
        </p:nvSpPr>
        <p:spPr>
          <a:xfrm>
            <a:off x="3818200" y="4582575"/>
            <a:ext cx="2096700" cy="2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Worst case runtimes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01" name="Google Shape;1101;p55"/>
          <p:cNvCxnSpPr/>
          <p:nvPr/>
        </p:nvCxnSpPr>
        <p:spPr>
          <a:xfrm flipH="1">
            <a:off x="6637325" y="3246425"/>
            <a:ext cx="321300" cy="160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02" name="Google Shape;1102;p55"/>
          <p:cNvSpPr txBox="1"/>
          <p:nvPr/>
        </p:nvSpPr>
        <p:spPr>
          <a:xfrm>
            <a:off x="7027050" y="2977375"/>
            <a:ext cx="1639200" cy="2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by: TreeSet</a:t>
            </a:r>
            <a:endParaRPr/>
          </a:p>
        </p:txBody>
      </p:sp>
      <p:sp>
        <p:nvSpPr>
          <p:cNvPr id="1103" name="Google Shape;1103;p55"/>
          <p:cNvSpPr txBox="1"/>
          <p:nvPr/>
        </p:nvSpPr>
        <p:spPr>
          <a:xfrm>
            <a:off x="6950850" y="3891775"/>
            <a:ext cx="1935900" cy="6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Used by: HashSet,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Python dictionaries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04" name="Google Shape;1104;p55"/>
          <p:cNvCxnSpPr/>
          <p:nvPr/>
        </p:nvCxnSpPr>
        <p:spPr>
          <a:xfrm flipH="1">
            <a:off x="6561125" y="4160825"/>
            <a:ext cx="321300" cy="16080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2"/>
          <p:cNvSpPr/>
          <p:nvPr/>
        </p:nvSpPr>
        <p:spPr>
          <a:xfrm>
            <a:off x="318475" y="761050"/>
            <a:ext cx="8368200" cy="1226100"/>
          </a:xfrm>
          <a:prstGeom prst="rect">
            <a:avLst/>
          </a:prstGeom>
          <a:solidFill>
            <a:srgbClr val="F3F3F3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2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Techniques for Storing Data: Unordered Array</a:t>
            </a:r>
            <a:endParaRPr/>
          </a:p>
        </p:txBody>
      </p:sp>
      <p:sp>
        <p:nvSpPr>
          <p:cNvPr id="115" name="Google Shape;115;p12"/>
          <p:cNvSpPr/>
          <p:nvPr/>
        </p:nvSpPr>
        <p:spPr>
          <a:xfrm>
            <a:off x="3174473" y="11952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</a:t>
            </a:r>
            <a:endParaRPr/>
          </a:p>
        </p:txBody>
      </p:sp>
      <p:sp>
        <p:nvSpPr>
          <p:cNvPr id="116" name="Google Shape;116;p12"/>
          <p:cNvSpPr/>
          <p:nvPr/>
        </p:nvSpPr>
        <p:spPr>
          <a:xfrm>
            <a:off x="4840505" y="11952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</a:t>
            </a:r>
            <a:endParaRPr/>
          </a:p>
        </p:txBody>
      </p:sp>
      <p:sp>
        <p:nvSpPr>
          <p:cNvPr id="117" name="Google Shape;117;p12"/>
          <p:cNvSpPr/>
          <p:nvPr/>
        </p:nvSpPr>
        <p:spPr>
          <a:xfrm>
            <a:off x="3836638" y="11952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</a:t>
            </a:r>
            <a:endParaRPr/>
          </a:p>
        </p:txBody>
      </p:sp>
      <p:sp>
        <p:nvSpPr>
          <p:cNvPr id="118" name="Google Shape;118;p12"/>
          <p:cNvSpPr/>
          <p:nvPr/>
        </p:nvSpPr>
        <p:spPr>
          <a:xfrm>
            <a:off x="4175000" y="11952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</a:t>
            </a:r>
            <a:endParaRPr/>
          </a:p>
        </p:txBody>
      </p:sp>
      <p:sp>
        <p:nvSpPr>
          <p:cNvPr id="119" name="Google Shape;119;p12"/>
          <p:cNvSpPr/>
          <p:nvPr/>
        </p:nvSpPr>
        <p:spPr>
          <a:xfrm>
            <a:off x="5505630" y="11952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</a:t>
            </a:r>
            <a:endParaRPr/>
          </a:p>
        </p:txBody>
      </p:sp>
      <p:sp>
        <p:nvSpPr>
          <p:cNvPr id="120" name="Google Shape;120;p12"/>
          <p:cNvSpPr/>
          <p:nvPr/>
        </p:nvSpPr>
        <p:spPr>
          <a:xfrm>
            <a:off x="4509296" y="11952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endParaRPr/>
          </a:p>
        </p:txBody>
      </p:sp>
      <p:sp>
        <p:nvSpPr>
          <p:cNvPr id="121" name="Google Shape;121;p12"/>
          <p:cNvSpPr/>
          <p:nvPr/>
        </p:nvSpPr>
        <p:spPr>
          <a:xfrm>
            <a:off x="5171730" y="11952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</a:t>
            </a:r>
            <a:endParaRPr/>
          </a:p>
        </p:txBody>
      </p:sp>
      <p:sp>
        <p:nvSpPr>
          <p:cNvPr id="122" name="Google Shape;122;p12"/>
          <p:cNvSpPr/>
          <p:nvPr/>
        </p:nvSpPr>
        <p:spPr>
          <a:xfrm>
            <a:off x="3501855" y="1195200"/>
            <a:ext cx="333900" cy="2643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z</a:t>
            </a:r>
            <a:endParaRPr/>
          </a:p>
        </p:txBody>
      </p:sp>
      <p:graphicFrame>
        <p:nvGraphicFramePr>
          <p:cNvPr id="123" name="Google Shape;123;p12"/>
          <p:cNvGraphicFramePr/>
          <p:nvPr/>
        </p:nvGraphicFramePr>
        <p:xfrm>
          <a:off x="2741375" y="2876475"/>
          <a:ext cx="3661250" cy="1584840"/>
        </p:xfrm>
        <a:graphic>
          <a:graphicData uri="http://schemas.openxmlformats.org/drawingml/2006/table">
            <a:tbl>
              <a:tblPr>
                <a:noFill/>
                <a:tableStyleId>{FAF77C34-901E-4594-8A6C-9F099FC9BAC9}</a:tableStyleId>
              </a:tblPr>
              <a:tblGrid>
                <a:gridCol w="14396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0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insert(x)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Linked List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Bushy BSTs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Unordered Array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124" name="Google Shape;124;p12"/>
          <p:cNvCxnSpPr/>
          <p:nvPr/>
        </p:nvCxnSpPr>
        <p:spPr>
          <a:xfrm>
            <a:off x="1353771" y="2000019"/>
            <a:ext cx="0" cy="5256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5" name="Google Shape;125;p12"/>
          <p:cNvSpPr txBox="1"/>
          <p:nvPr/>
        </p:nvSpPr>
        <p:spPr>
          <a:xfrm>
            <a:off x="690253" y="1596134"/>
            <a:ext cx="12282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contains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126" name="Google Shape;126;p12"/>
          <p:cNvGrpSpPr/>
          <p:nvPr/>
        </p:nvGrpSpPr>
        <p:grpSpPr>
          <a:xfrm>
            <a:off x="6538800" y="3731200"/>
            <a:ext cx="2414050" cy="848100"/>
            <a:chOff x="6538800" y="3731200"/>
            <a:chExt cx="2414050" cy="848100"/>
          </a:xfrm>
        </p:grpSpPr>
        <p:cxnSp>
          <p:nvCxnSpPr>
            <p:cNvPr id="127" name="Google Shape;127;p12"/>
            <p:cNvCxnSpPr/>
            <p:nvPr/>
          </p:nvCxnSpPr>
          <p:spPr>
            <a:xfrm flipH="1">
              <a:off x="6538800" y="4141075"/>
              <a:ext cx="537000" cy="127200"/>
            </a:xfrm>
            <a:prstGeom prst="straightConnector1">
              <a:avLst/>
            </a:prstGeom>
            <a:noFill/>
            <a:ln w="19050" cap="flat" cmpd="sng">
              <a:solidFill>
                <a:srgbClr val="BE0712"/>
              </a:solidFill>
              <a:prstDash val="solid"/>
              <a:round/>
              <a:headEnd type="none" w="med" len="med"/>
              <a:tailEnd type="triangle" w="med" len="med"/>
            </a:ln>
          </p:spPr>
        </p:cxnSp>
        <p:sp>
          <p:nvSpPr>
            <p:cNvPr id="128" name="Google Shape;128;p12"/>
            <p:cNvSpPr txBox="1"/>
            <p:nvPr/>
          </p:nvSpPr>
          <p:spPr>
            <a:xfrm>
              <a:off x="7174750" y="3731200"/>
              <a:ext cx="1778100" cy="848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BE0712"/>
                  </a:solidFill>
                </a:rPr>
                <a:t>Unordered arrays are terrible (and so are ordered ones).</a:t>
              </a:r>
              <a:endParaRPr>
                <a:solidFill>
                  <a:srgbClr val="BE0712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E0712"/>
                </a:solidFill>
              </a:endParaRPr>
            </a:p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BE0712"/>
                  </a:solidFill>
                </a:rPr>
                <a:t>But a third type of array...</a:t>
              </a:r>
              <a:endParaRPr>
                <a:solidFill>
                  <a:srgbClr val="BE0712"/>
                </a:solidFill>
              </a:endParaRPr>
            </a:p>
          </p:txBody>
        </p:sp>
      </p:grpSp>
      <p:cxnSp>
        <p:nvCxnSpPr>
          <p:cNvPr id="129" name="Google Shape;129;p12"/>
          <p:cNvCxnSpPr/>
          <p:nvPr/>
        </p:nvCxnSpPr>
        <p:spPr>
          <a:xfrm>
            <a:off x="7541946" y="1990936"/>
            <a:ext cx="0" cy="525600"/>
          </a:xfrm>
          <a:prstGeom prst="straightConnector1">
            <a:avLst/>
          </a:prstGeom>
          <a:noFill/>
          <a:ln w="19050" cap="flat" cmpd="sng">
            <a:solidFill>
              <a:srgbClr val="666666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0" name="Google Shape;130;p12"/>
          <p:cNvSpPr txBox="1"/>
          <p:nvPr/>
        </p:nvSpPr>
        <p:spPr>
          <a:xfrm>
            <a:off x="6994077" y="1596135"/>
            <a:ext cx="1117800" cy="50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Consolas"/>
                <a:ea typeface="Consolas"/>
                <a:cs typeface="Consolas"/>
                <a:sym typeface="Consolas"/>
              </a:rPr>
              <a:t>insert</a:t>
            </a:r>
            <a:endParaRPr sz="18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1" name="Google Shape;131;p12"/>
          <p:cNvSpPr txBox="1"/>
          <p:nvPr/>
        </p:nvSpPr>
        <p:spPr>
          <a:xfrm>
            <a:off x="3828450" y="4454550"/>
            <a:ext cx="2096700" cy="2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Worst case runtimes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3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data as an Index</a:t>
            </a:r>
            <a:endParaRPr/>
          </a:p>
        </p:txBody>
      </p:sp>
      <p:sp>
        <p:nvSpPr>
          <p:cNvPr id="137" name="Google Shape;137;p13"/>
          <p:cNvSpPr txBox="1">
            <a:spLocks noGrp="1"/>
          </p:cNvSpPr>
          <p:nvPr>
            <p:ph type="body" idx="1"/>
          </p:nvPr>
        </p:nvSpPr>
        <p:spPr>
          <a:xfrm>
            <a:off x="243000" y="556500"/>
            <a:ext cx="8443800" cy="14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One extreme approach: All data is really just bits.</a:t>
            </a:r>
            <a:endParaRPr/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Use data itself as an array index.</a:t>
            </a:r>
            <a:endParaRPr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Store true and false in the array.</a:t>
            </a:r>
            <a:endParaRPr/>
          </a:p>
        </p:txBody>
      </p:sp>
      <p:sp>
        <p:nvSpPr>
          <p:cNvPr id="138" name="Google Shape;138;p13"/>
          <p:cNvSpPr/>
          <p:nvPr/>
        </p:nvSpPr>
        <p:spPr>
          <a:xfrm>
            <a:off x="7816900" y="676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39" name="Google Shape;139;p13"/>
          <p:cNvSpPr/>
          <p:nvPr/>
        </p:nvSpPr>
        <p:spPr>
          <a:xfrm>
            <a:off x="7816900" y="9049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0" name="Google Shape;140;p13"/>
          <p:cNvSpPr/>
          <p:nvPr/>
        </p:nvSpPr>
        <p:spPr>
          <a:xfrm>
            <a:off x="7816900" y="1133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1" name="Google Shape;141;p13"/>
          <p:cNvSpPr/>
          <p:nvPr/>
        </p:nvSpPr>
        <p:spPr>
          <a:xfrm>
            <a:off x="7816900" y="13621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2" name="Google Shape;142;p13"/>
          <p:cNvSpPr/>
          <p:nvPr/>
        </p:nvSpPr>
        <p:spPr>
          <a:xfrm>
            <a:off x="7816900" y="15907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3" name="Google Shape;143;p13"/>
          <p:cNvSpPr/>
          <p:nvPr/>
        </p:nvSpPr>
        <p:spPr>
          <a:xfrm>
            <a:off x="7816900" y="1819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4" name="Google Shape;144;p13"/>
          <p:cNvSpPr/>
          <p:nvPr/>
        </p:nvSpPr>
        <p:spPr>
          <a:xfrm>
            <a:off x="7816900" y="20479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5" name="Google Shape;145;p13"/>
          <p:cNvSpPr/>
          <p:nvPr/>
        </p:nvSpPr>
        <p:spPr>
          <a:xfrm>
            <a:off x="7816900" y="2276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6" name="Google Shape;146;p13"/>
          <p:cNvSpPr/>
          <p:nvPr/>
        </p:nvSpPr>
        <p:spPr>
          <a:xfrm>
            <a:off x="7816900" y="2513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7" name="Google Shape;147;p13"/>
          <p:cNvSpPr/>
          <p:nvPr/>
        </p:nvSpPr>
        <p:spPr>
          <a:xfrm>
            <a:off x="7816900" y="27421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8" name="Google Shape;148;p13"/>
          <p:cNvSpPr/>
          <p:nvPr/>
        </p:nvSpPr>
        <p:spPr>
          <a:xfrm>
            <a:off x="7816900" y="29707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49" name="Google Shape;149;p13"/>
          <p:cNvSpPr/>
          <p:nvPr/>
        </p:nvSpPr>
        <p:spPr>
          <a:xfrm>
            <a:off x="7816900" y="3199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0" name="Google Shape;150;p13"/>
          <p:cNvSpPr/>
          <p:nvPr/>
        </p:nvSpPr>
        <p:spPr>
          <a:xfrm>
            <a:off x="7816900" y="34279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1" name="Google Shape;151;p13"/>
          <p:cNvSpPr/>
          <p:nvPr/>
        </p:nvSpPr>
        <p:spPr>
          <a:xfrm>
            <a:off x="7816900" y="3656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2" name="Google Shape;152;p13"/>
          <p:cNvSpPr/>
          <p:nvPr/>
        </p:nvSpPr>
        <p:spPr>
          <a:xfrm>
            <a:off x="7816900" y="38851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3" name="Google Shape;153;p13"/>
          <p:cNvSpPr/>
          <p:nvPr/>
        </p:nvSpPr>
        <p:spPr>
          <a:xfrm>
            <a:off x="7816900" y="41137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4" name="Google Shape;154;p13"/>
          <p:cNvSpPr txBox="1"/>
          <p:nvPr/>
        </p:nvSpPr>
        <p:spPr>
          <a:xfrm>
            <a:off x="8101652" y="600680"/>
            <a:ext cx="452400" cy="3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9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5" name="Google Shape;155;p13"/>
          <p:cNvSpPr txBox="1"/>
          <p:nvPr/>
        </p:nvSpPr>
        <p:spPr>
          <a:xfrm>
            <a:off x="6508450" y="4749150"/>
            <a:ext cx="2357700" cy="3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containing 0, 5, 10, 11</a:t>
            </a:r>
            <a:endParaRPr/>
          </a:p>
        </p:txBody>
      </p:sp>
      <p:sp>
        <p:nvSpPr>
          <p:cNvPr id="156" name="Google Shape;156;p13"/>
          <p:cNvSpPr txBox="1"/>
          <p:nvPr/>
        </p:nvSpPr>
        <p:spPr>
          <a:xfrm>
            <a:off x="7814150" y="436540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157" name="Google Shape;157;p13"/>
          <p:cNvSpPr txBox="1"/>
          <p:nvPr/>
        </p:nvSpPr>
        <p:spPr>
          <a:xfrm>
            <a:off x="243000" y="2003575"/>
            <a:ext cx="7100100" cy="14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Downsides of this approach (that we can maybe fix):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Extremely wasteful of memory. To support checking presence of all positive integers, we need 2 billion booleans.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Char char="●"/>
            </a:pPr>
            <a:r>
              <a:rPr lang="en"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Need some way to generalize beyond integers.</a:t>
            </a:r>
            <a:endParaRPr sz="20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" name="Google Shape;158;p13"/>
          <p:cNvSpPr txBox="1"/>
          <p:nvPr/>
        </p:nvSpPr>
        <p:spPr>
          <a:xfrm>
            <a:off x="418350" y="3427975"/>
            <a:ext cx="7100100" cy="13974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DataIndexedIntegerSet diis = </a:t>
            </a:r>
            <a:r>
              <a:rPr lang="en" sz="16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DataIndexedIntegerSet();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diis.insert(0);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diis.insert(5);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diis.insert(10);</a:t>
            </a:r>
            <a:endParaRPr sz="16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diis.insert(11);  </a:t>
            </a:r>
            <a:endParaRPr sz="1600">
              <a:highlight>
                <a:srgbClr val="EFEFEF"/>
              </a:highligh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4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DataIndexedIntegerSet Implementation</a:t>
            </a:r>
            <a:endParaRPr/>
          </a:p>
        </p:txBody>
      </p:sp>
      <p:sp>
        <p:nvSpPr>
          <p:cNvPr id="164" name="Google Shape;164;p14"/>
          <p:cNvSpPr/>
          <p:nvPr/>
        </p:nvSpPr>
        <p:spPr>
          <a:xfrm>
            <a:off x="7816900" y="676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5" name="Google Shape;165;p14"/>
          <p:cNvSpPr/>
          <p:nvPr/>
        </p:nvSpPr>
        <p:spPr>
          <a:xfrm>
            <a:off x="7816900" y="9049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6" name="Google Shape;166;p14"/>
          <p:cNvSpPr/>
          <p:nvPr/>
        </p:nvSpPr>
        <p:spPr>
          <a:xfrm>
            <a:off x="7816900" y="1133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7" name="Google Shape;167;p14"/>
          <p:cNvSpPr/>
          <p:nvPr/>
        </p:nvSpPr>
        <p:spPr>
          <a:xfrm>
            <a:off x="7816900" y="13621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8" name="Google Shape;168;p14"/>
          <p:cNvSpPr/>
          <p:nvPr/>
        </p:nvSpPr>
        <p:spPr>
          <a:xfrm>
            <a:off x="7816900" y="15907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69" name="Google Shape;169;p14"/>
          <p:cNvSpPr/>
          <p:nvPr/>
        </p:nvSpPr>
        <p:spPr>
          <a:xfrm>
            <a:off x="7816900" y="1819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0" name="Google Shape;170;p14"/>
          <p:cNvSpPr/>
          <p:nvPr/>
        </p:nvSpPr>
        <p:spPr>
          <a:xfrm>
            <a:off x="7816900" y="20479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1" name="Google Shape;171;p14"/>
          <p:cNvSpPr/>
          <p:nvPr/>
        </p:nvSpPr>
        <p:spPr>
          <a:xfrm>
            <a:off x="7816900" y="2276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2" name="Google Shape;172;p14"/>
          <p:cNvSpPr/>
          <p:nvPr/>
        </p:nvSpPr>
        <p:spPr>
          <a:xfrm>
            <a:off x="7816900" y="2513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3" name="Google Shape;173;p14"/>
          <p:cNvSpPr/>
          <p:nvPr/>
        </p:nvSpPr>
        <p:spPr>
          <a:xfrm>
            <a:off x="7816900" y="27421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4" name="Google Shape;174;p14"/>
          <p:cNvSpPr/>
          <p:nvPr/>
        </p:nvSpPr>
        <p:spPr>
          <a:xfrm>
            <a:off x="7816900" y="29707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5" name="Google Shape;175;p14"/>
          <p:cNvSpPr/>
          <p:nvPr/>
        </p:nvSpPr>
        <p:spPr>
          <a:xfrm>
            <a:off x="7816900" y="3199375"/>
            <a:ext cx="335400" cy="237000"/>
          </a:xfrm>
          <a:prstGeom prst="rect">
            <a:avLst/>
          </a:prstGeom>
          <a:solidFill>
            <a:srgbClr val="B6D7A8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T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6" name="Google Shape;176;p14"/>
          <p:cNvSpPr/>
          <p:nvPr/>
        </p:nvSpPr>
        <p:spPr>
          <a:xfrm>
            <a:off x="7816900" y="34279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7" name="Google Shape;177;p14"/>
          <p:cNvSpPr/>
          <p:nvPr/>
        </p:nvSpPr>
        <p:spPr>
          <a:xfrm>
            <a:off x="7816900" y="36565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8" name="Google Shape;178;p14"/>
          <p:cNvSpPr/>
          <p:nvPr/>
        </p:nvSpPr>
        <p:spPr>
          <a:xfrm>
            <a:off x="7816900" y="38851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79" name="Google Shape;179;p14"/>
          <p:cNvSpPr/>
          <p:nvPr/>
        </p:nvSpPr>
        <p:spPr>
          <a:xfrm>
            <a:off x="7816900" y="4113775"/>
            <a:ext cx="335400" cy="237000"/>
          </a:xfrm>
          <a:prstGeom prst="rect">
            <a:avLst/>
          </a:prstGeom>
          <a:solidFill>
            <a:srgbClr val="CFE2F3"/>
          </a:solidFill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nsolas"/>
                <a:ea typeface="Consolas"/>
                <a:cs typeface="Consolas"/>
                <a:sym typeface="Consolas"/>
              </a:rPr>
              <a:t>F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0" name="Google Shape;180;p14"/>
          <p:cNvSpPr txBox="1"/>
          <p:nvPr/>
        </p:nvSpPr>
        <p:spPr>
          <a:xfrm>
            <a:off x="8101652" y="600680"/>
            <a:ext cx="452400" cy="36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6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7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8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9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10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11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12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13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14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Consolas"/>
                <a:ea typeface="Consolas"/>
                <a:cs typeface="Consolas"/>
                <a:sym typeface="Consolas"/>
              </a:rPr>
              <a:t>15</a:t>
            </a:r>
            <a:endParaRPr sz="1500"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81" name="Google Shape;181;p14"/>
          <p:cNvSpPr txBox="1"/>
          <p:nvPr/>
        </p:nvSpPr>
        <p:spPr>
          <a:xfrm>
            <a:off x="6508450" y="4749150"/>
            <a:ext cx="2357700" cy="39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Set containing 0, 5, 10, 11</a:t>
            </a:r>
            <a:endParaRPr/>
          </a:p>
        </p:txBody>
      </p:sp>
      <p:sp>
        <p:nvSpPr>
          <p:cNvPr id="182" name="Google Shape;182;p14"/>
          <p:cNvSpPr txBox="1"/>
          <p:nvPr/>
        </p:nvSpPr>
        <p:spPr>
          <a:xfrm>
            <a:off x="7814150" y="4365400"/>
            <a:ext cx="335400" cy="23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...</a:t>
            </a:r>
            <a:endParaRPr/>
          </a:p>
        </p:txBody>
      </p:sp>
      <p:sp>
        <p:nvSpPr>
          <p:cNvPr id="183" name="Google Shape;183;p14"/>
          <p:cNvSpPr txBox="1"/>
          <p:nvPr/>
        </p:nvSpPr>
        <p:spPr>
          <a:xfrm>
            <a:off x="170700" y="670375"/>
            <a:ext cx="4881900" cy="43023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class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DataIndexedIntegerSet {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[] present;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DataIndexedIntegerSet() {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present = </a:t>
            </a: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[16];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}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insert(</a:t>
            </a:r>
            <a:r>
              <a:rPr lang="en" sz="18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i) {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present[i] = true;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}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contains(</a:t>
            </a:r>
            <a:r>
              <a:rPr lang="en" sz="18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i) {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</a:t>
            </a: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present[i];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}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EFEFEF"/>
              </a:highlight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5"/>
          <p:cNvSpPr txBox="1">
            <a:spLocks noGrp="1"/>
          </p:cNvSpPr>
          <p:nvPr>
            <p:ph type="title"/>
          </p:nvPr>
        </p:nvSpPr>
        <p:spPr>
          <a:xfrm>
            <a:off x="166800" y="92501"/>
            <a:ext cx="8229600" cy="495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DataIndexedIntegerSet Implementation</a:t>
            </a:r>
            <a:endParaRPr/>
          </a:p>
        </p:txBody>
      </p:sp>
      <p:graphicFrame>
        <p:nvGraphicFramePr>
          <p:cNvPr id="189" name="Google Shape;189;p15"/>
          <p:cNvGraphicFramePr/>
          <p:nvPr/>
        </p:nvGraphicFramePr>
        <p:xfrm>
          <a:off x="5200800" y="2212550"/>
          <a:ext cx="3736700" cy="1981050"/>
        </p:xfrm>
        <a:graphic>
          <a:graphicData uri="http://schemas.openxmlformats.org/drawingml/2006/table">
            <a:tbl>
              <a:tblPr>
                <a:noFill/>
                <a:tableStyleId>{FAF77C34-901E-4594-8A6C-9F099FC9BAC9}</a:tableStyleId>
              </a:tblPr>
              <a:tblGrid>
                <a:gridCol w="15151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0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contains(x)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insert(x)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Linked List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Bushy BSTs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Θ(log N)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Unordered Array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Θ(N)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DataIndexedArray</a:t>
                      </a:r>
                      <a:endParaRPr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Θ(1)</a:t>
                      </a:r>
                      <a:endParaRPr>
                        <a:solidFill>
                          <a:schemeClr val="dk1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90" name="Google Shape;190;p15"/>
          <p:cNvSpPr txBox="1"/>
          <p:nvPr/>
        </p:nvSpPr>
        <p:spPr>
          <a:xfrm>
            <a:off x="6357750" y="4198950"/>
            <a:ext cx="2096700" cy="24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Worst case runtimes</a:t>
            </a:r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5"/>
          <p:cNvSpPr txBox="1"/>
          <p:nvPr/>
        </p:nvSpPr>
        <p:spPr>
          <a:xfrm>
            <a:off x="170700" y="670375"/>
            <a:ext cx="4881900" cy="43023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 class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DataIndexedIntegerSet {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[] present;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DataIndexedIntegerSet() {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present = </a:t>
            </a: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" sz="18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[100000];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}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insert(</a:t>
            </a:r>
            <a:r>
              <a:rPr lang="en" sz="18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i) {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present[i] = true;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}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contains(</a:t>
            </a:r>
            <a:r>
              <a:rPr lang="en" sz="1800">
                <a:solidFill>
                  <a:srgbClr val="208920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i) {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   	</a:t>
            </a:r>
            <a:r>
              <a:rPr lang="en" sz="1800" b="1">
                <a:solidFill>
                  <a:srgbClr val="9C20EE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 present[i];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	}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EFEFEF"/>
                </a:highlight>
                <a:latin typeface="Consolas"/>
                <a:ea typeface="Consolas"/>
                <a:cs typeface="Consolas"/>
                <a:sym typeface="Consolas"/>
              </a:rPr>
              <a:t>}</a:t>
            </a:r>
            <a:endParaRPr sz="1800">
              <a:solidFill>
                <a:schemeClr val="dk1"/>
              </a:solidFill>
              <a:highlight>
                <a:srgbClr val="EFEFEF"/>
              </a:highlight>
              <a:latin typeface="Consolas"/>
              <a:ea typeface="Consolas"/>
              <a:cs typeface="Consolas"/>
              <a:sym typeface="Consolas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highlight>
                <a:srgbClr val="EFEFEF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6"/>
          <p:cNvSpPr txBox="1">
            <a:spLocks noGrp="1"/>
          </p:cNvSpPr>
          <p:nvPr>
            <p:ph type="title"/>
          </p:nvPr>
        </p:nvSpPr>
        <p:spPr>
          <a:xfrm>
            <a:off x="709475" y="1780675"/>
            <a:ext cx="7780200" cy="1600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Binary Representations</a:t>
            </a:r>
            <a:endParaRPr sz="48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DataIndexedSet</a:t>
            </a:r>
            <a:endParaRPr sz="4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3913</Words>
  <Application>Microsoft Office PowerPoint</Application>
  <PresentationFormat>全屏显示(16:9)</PresentationFormat>
  <Paragraphs>1034</Paragraphs>
  <Slides>48</Slides>
  <Notes>48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48</vt:i4>
      </vt:variant>
    </vt:vector>
  </HeadingPairs>
  <TitlesOfParts>
    <vt:vector size="53" baseType="lpstr">
      <vt:lpstr>Arial</vt:lpstr>
      <vt:lpstr>Consolas</vt:lpstr>
      <vt:lpstr>Calibri</vt:lpstr>
      <vt:lpstr>Ubuntu Mono</vt:lpstr>
      <vt:lpstr>Custom</vt:lpstr>
      <vt:lpstr>Announcements</vt:lpstr>
      <vt:lpstr>CS61B</vt:lpstr>
      <vt:lpstr>Techniques for Storing Data: Ordered Linked List</vt:lpstr>
      <vt:lpstr>Techniques for Storing Data: Bushy BST</vt:lpstr>
      <vt:lpstr>Techniques for Storing Data: Unordered Array</vt:lpstr>
      <vt:lpstr>Using data as an Index</vt:lpstr>
      <vt:lpstr>DataIndexedIntegerSet Implementation</vt:lpstr>
      <vt:lpstr>DataIndexedIntegerSet Implementation</vt:lpstr>
      <vt:lpstr>Binary Representations DataIndexedSet</vt:lpstr>
      <vt:lpstr>Generalizing the DataIndexedIntegerSet Idea</vt:lpstr>
      <vt:lpstr>Refined Approach</vt:lpstr>
      <vt:lpstr>The Decimal Number System</vt:lpstr>
      <vt:lpstr>Binary (Base 2)</vt:lpstr>
      <vt:lpstr>Binary (Base 2): Larger Example</vt:lpstr>
      <vt:lpstr>Generalizing to Words</vt:lpstr>
      <vt:lpstr>Generalizing to Words</vt:lpstr>
      <vt:lpstr>Generalizing to Words</vt:lpstr>
      <vt:lpstr>DataIndexedWordSet Implementation</vt:lpstr>
      <vt:lpstr>DataIndexedWordSet Implementation</vt:lpstr>
      <vt:lpstr>DataIndexedArray</vt:lpstr>
      <vt:lpstr>Hat Giveaway</vt:lpstr>
      <vt:lpstr>Handling Collisions</vt:lpstr>
      <vt:lpstr>Resolving Ambiguity</vt:lpstr>
      <vt:lpstr>Resolving Ambiguity</vt:lpstr>
      <vt:lpstr>External Chaining</vt:lpstr>
      <vt:lpstr>External Chaining</vt:lpstr>
      <vt:lpstr>External Chaining</vt:lpstr>
      <vt:lpstr>External Chaining Performance</vt:lpstr>
      <vt:lpstr>Array Resizing: http://yellkey.com/skin</vt:lpstr>
      <vt:lpstr>Array Resizing</vt:lpstr>
      <vt:lpstr>Using Negative .hashCodes: http://yellkey.com/medical</vt:lpstr>
      <vt:lpstr>Using Negative .hashCodes</vt:lpstr>
      <vt:lpstr>Using Negative .hashCodes in Java</vt:lpstr>
      <vt:lpstr>Hash Table Definition and Key Implementation Details</vt:lpstr>
      <vt:lpstr>External Chaining Performance</vt:lpstr>
      <vt:lpstr>One Last Little Detail</vt:lpstr>
      <vt:lpstr>Hash Functions</vt:lpstr>
      <vt:lpstr>What Makes a good .hashCode()?</vt:lpstr>
      <vt:lpstr>Example: String hashCode function</vt:lpstr>
      <vt:lpstr>Example: String hashCode function</vt:lpstr>
      <vt:lpstr>Example: String hashCode function</vt:lpstr>
      <vt:lpstr>Example: String hashCode Function Example</vt:lpstr>
      <vt:lpstr>Hashing</vt:lpstr>
      <vt:lpstr>Example: Hashing a Collection</vt:lpstr>
      <vt:lpstr>Example: Hashing a Recursive Data Structure </vt:lpstr>
      <vt:lpstr>Default hashCodes()</vt:lpstr>
      <vt:lpstr>HashSets and HashMaps</vt:lpstr>
      <vt:lpstr>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Announcements</dc:title>
  <cp:lastModifiedBy>李 毓楠</cp:lastModifiedBy>
  <cp:revision>4</cp:revision>
  <dcterms:modified xsi:type="dcterms:W3CDTF">2023-04-26T17:01:58Z</dcterms:modified>
</cp:coreProperties>
</file>